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480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3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5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5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7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80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7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1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4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1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tihilhan42/SpaceX_Falcon-9_First_stage_landing_predic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1484" y="960966"/>
            <a:ext cx="5457809" cy="8229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016000" y="2194604"/>
            <a:ext cx="9906000" cy="2096728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950"/>
              </a:spcBef>
            </a:pPr>
            <a:r>
              <a:rPr sz="7000" spc="-295" dirty="0">
                <a:solidFill>
                  <a:schemeClr val="bg1"/>
                </a:solidFill>
                <a:hlinkClick r:id="rId3"/>
              </a:rPr>
              <a:t>SpaceX</a:t>
            </a:r>
            <a:r>
              <a:rPr sz="7000" spc="-484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459" dirty="0">
                <a:solidFill>
                  <a:schemeClr val="bg1"/>
                </a:solidFill>
                <a:hlinkClick r:id="rId3"/>
              </a:rPr>
              <a:t>Falcon-</a:t>
            </a:r>
            <a:r>
              <a:rPr sz="7000" spc="-400" dirty="0">
                <a:solidFill>
                  <a:schemeClr val="bg1"/>
                </a:solidFill>
                <a:hlinkClick r:id="rId3"/>
              </a:rPr>
              <a:t>9</a:t>
            </a:r>
            <a:r>
              <a:rPr sz="7000" spc="-484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545" dirty="0">
                <a:solidFill>
                  <a:schemeClr val="bg1"/>
                </a:solidFill>
                <a:hlinkClick r:id="rId3"/>
              </a:rPr>
              <a:t>First </a:t>
            </a:r>
            <a:r>
              <a:rPr sz="7000" spc="-420" dirty="0">
                <a:solidFill>
                  <a:schemeClr val="bg1"/>
                </a:solidFill>
                <a:hlinkClick r:id="rId3"/>
              </a:rPr>
              <a:t>stage</a:t>
            </a:r>
            <a:r>
              <a:rPr sz="7000" spc="-470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610" dirty="0">
                <a:solidFill>
                  <a:schemeClr val="bg1"/>
                </a:solidFill>
                <a:hlinkClick r:id="rId3"/>
              </a:rPr>
              <a:t>landing</a:t>
            </a:r>
            <a:r>
              <a:rPr sz="7000" spc="-465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500" dirty="0">
                <a:solidFill>
                  <a:schemeClr val="bg1"/>
                </a:solidFill>
                <a:hlinkClick r:id="rId3"/>
              </a:rPr>
              <a:t>prediction</a:t>
            </a:r>
            <a:endParaRPr sz="70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714238"/>
            <a:ext cx="545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90" dirty="0" smtClean="0">
                <a:solidFill>
                  <a:srgbClr val="F1E8E8"/>
                </a:solidFill>
                <a:latin typeface="Verdana"/>
                <a:cs typeface="Verdana"/>
              </a:rPr>
              <a:t>IBM</a:t>
            </a:r>
            <a:r>
              <a:rPr lang="en-US" sz="2400" b="1" spc="-165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210" dirty="0" smtClean="0">
                <a:solidFill>
                  <a:srgbClr val="F1E8E8"/>
                </a:solidFill>
                <a:latin typeface="Verdana"/>
                <a:cs typeface="Verdana"/>
              </a:rPr>
              <a:t>Data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80" dirty="0" smtClean="0">
                <a:solidFill>
                  <a:srgbClr val="F1E8E8"/>
                </a:solidFill>
                <a:latin typeface="Verdana"/>
                <a:cs typeface="Verdana"/>
              </a:rPr>
              <a:t>Science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120" dirty="0" smtClean="0">
                <a:solidFill>
                  <a:srgbClr val="F1E8E8"/>
                </a:solidFill>
                <a:latin typeface="Verdana"/>
                <a:cs typeface="Verdana"/>
              </a:rPr>
              <a:t>Capstone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110" dirty="0" smtClean="0">
                <a:solidFill>
                  <a:srgbClr val="F1E8E8"/>
                </a:solidFill>
                <a:latin typeface="Verdana"/>
                <a:cs typeface="Verdana"/>
              </a:rPr>
              <a:t>Project</a:t>
            </a:r>
            <a:endParaRPr lang="en-US" sz="2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21120000">
            <a:off x="1190112" y="8569910"/>
            <a:ext cx="1327508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5"/>
              </a:lnSpc>
            </a:pPr>
            <a:endParaRPr sz="4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6000" y="5487034"/>
            <a:ext cx="4252894" cy="49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5">
              <a:lnSpc>
                <a:spcPct val="150000"/>
              </a:lnSpc>
              <a:spcBef>
                <a:spcPts val="100"/>
              </a:spcBef>
            </a:pPr>
            <a:r>
              <a:rPr lang="en-US" sz="2000" b="1" dirty="0" smtClean="0">
                <a:solidFill>
                  <a:srgbClr val="F1E8E8"/>
                </a:solidFill>
                <a:latin typeface="Verdana"/>
                <a:cs typeface="Verdana"/>
              </a:rPr>
              <a:t>By Binod Tamang</a:t>
            </a:r>
            <a:endParaRPr lang="en-US" sz="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563" y="5143499"/>
            <a:ext cx="5743559" cy="34766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20" dirty="0"/>
              <a:t> </a:t>
            </a:r>
            <a:r>
              <a:rPr spc="-235" dirty="0"/>
              <a:t>Collection</a:t>
            </a:r>
            <a:r>
              <a:rPr spc="-315" dirty="0"/>
              <a:t> </a:t>
            </a:r>
            <a:r>
              <a:rPr spc="-615" dirty="0"/>
              <a:t>-</a:t>
            </a:r>
            <a:r>
              <a:rPr spc="-315" dirty="0"/>
              <a:t> </a:t>
            </a:r>
            <a:r>
              <a:rPr spc="-195" dirty="0"/>
              <a:t>SpaceX</a:t>
            </a:r>
            <a:r>
              <a:rPr spc="-320" dirty="0"/>
              <a:t> </a:t>
            </a:r>
            <a:r>
              <a:rPr spc="-745" dirty="0"/>
              <a:t>API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3671666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081241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6271122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090272"/>
            <a:ext cx="95250" cy="95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499847"/>
            <a:ext cx="95250" cy="952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909422"/>
            <a:ext cx="95250" cy="952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3950" y="3452026"/>
            <a:ext cx="16216630" cy="467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98870">
              <a:lnSpc>
                <a:spcPct val="114399"/>
              </a:lnSpc>
              <a:spcBef>
                <a:spcPts val="95"/>
              </a:spcBef>
            </a:pP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Request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parse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GET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request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Filter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dataframe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only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include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703570">
              <a:lnSpc>
                <a:spcPct val="100000"/>
              </a:lnSpc>
            </a:pPr>
            <a:r>
              <a:rPr sz="4900" b="1" spc="-440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4900" b="1" spc="-340" dirty="0">
                <a:solidFill>
                  <a:schemeClr val="tx1"/>
                </a:solidFill>
                <a:latin typeface="Verdana"/>
                <a:cs typeface="Verdana"/>
              </a:rPr>
              <a:t> Scraping </a:t>
            </a:r>
            <a:r>
              <a:rPr sz="4900" b="1" spc="-615" dirty="0">
                <a:solidFill>
                  <a:schemeClr val="tx1"/>
                </a:solidFill>
                <a:latin typeface="Verdana"/>
                <a:cs typeface="Verdana"/>
              </a:rPr>
              <a:t>-</a:t>
            </a:r>
            <a:r>
              <a:rPr sz="4900" b="1" spc="-34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4900" b="1" spc="-370" dirty="0">
                <a:solidFill>
                  <a:schemeClr val="tx1"/>
                </a:solidFill>
                <a:latin typeface="Verdana"/>
                <a:cs typeface="Verdana"/>
              </a:rPr>
              <a:t>Wikipedia</a:t>
            </a:r>
            <a:endParaRPr sz="49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6211570" marR="5080">
              <a:lnSpc>
                <a:spcPct val="114399"/>
              </a:lnSpc>
              <a:spcBef>
                <a:spcPts val="1540"/>
              </a:spcBef>
            </a:pP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Web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scraping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Heavy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from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Wikipedia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211570">
              <a:lnSpc>
                <a:spcPct val="100000"/>
              </a:lnSpc>
              <a:spcBef>
                <a:spcPts val="405"/>
              </a:spcBef>
            </a:pP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Request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Falcon9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Wiki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45" dirty="0">
                <a:solidFill>
                  <a:schemeClr val="tx1"/>
                </a:solidFill>
                <a:latin typeface="Trebuchet MS"/>
                <a:cs typeface="Trebuchet MS"/>
              </a:rPr>
              <a:t>page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chemeClr val="tx1"/>
                </a:solidFill>
                <a:latin typeface="Trebuchet MS"/>
                <a:cs typeface="Trebuchet MS"/>
              </a:rPr>
              <a:t>URL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211570" marR="493395">
              <a:lnSpc>
                <a:spcPts val="3229"/>
              </a:lnSpc>
              <a:spcBef>
                <a:spcPts val="90"/>
              </a:spcBef>
            </a:pP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Extract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5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column/variable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HTML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table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header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frame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parsing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HTML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tables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577" y="5143499"/>
            <a:ext cx="7019909" cy="46386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45" dirty="0"/>
              <a:t> </a:t>
            </a:r>
            <a:r>
              <a:rPr spc="-425" dirty="0"/>
              <a:t>Wrangling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3671666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081241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490816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900391"/>
            <a:ext cx="95250" cy="95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4000" y="3479799"/>
            <a:ext cx="11054080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72130">
              <a:lnSpc>
                <a:spcPct val="114399"/>
              </a:lnSpc>
              <a:spcBef>
                <a:spcPts val="95"/>
              </a:spcBef>
            </a:pP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occurrence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90"/>
              </a:spcBef>
            </a:pP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5" dirty="0">
                <a:solidFill>
                  <a:schemeClr val="tx1"/>
                </a:solidFill>
                <a:latin typeface="Trebuchet MS"/>
                <a:cs typeface="Trebuchet MS"/>
              </a:rPr>
              <a:t>occurence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per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label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column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414308"/>
            <a:ext cx="95250" cy="95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4271558"/>
            <a:ext cx="95250" cy="95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4700183"/>
            <a:ext cx="95250" cy="95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128808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557433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986058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414683"/>
            <a:ext cx="95250" cy="95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32432" y="3556717"/>
            <a:ext cx="1046607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85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5" dirty="0">
                <a:solidFill>
                  <a:schemeClr val="tx1"/>
                </a:solidFill>
                <a:latin typeface="Trebuchet MS"/>
                <a:cs typeface="Trebuchet MS"/>
              </a:rPr>
              <a:t>can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chemeClr val="tx1"/>
                </a:solidFill>
                <a:latin typeface="Trebuchet MS"/>
                <a:cs typeface="Trebuchet MS"/>
              </a:rPr>
              <a:t>plot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out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vs.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chemeClr val="tx1"/>
                </a:solidFill>
                <a:latin typeface="Trebuchet MS"/>
                <a:cs typeface="Trebuchet MS"/>
              </a:rPr>
              <a:t>PayloadMassand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overlay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265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chemeClr val="tx1"/>
                </a:solidFill>
                <a:latin typeface="Trebuchet MS"/>
                <a:cs typeface="Trebuchet MS"/>
              </a:rPr>
              <a:t>Flight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yearly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trend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810" y="7032284"/>
            <a:ext cx="13706459" cy="26860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4104" y="7850289"/>
            <a:ext cx="14199869" cy="128881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71120" algn="ctr">
              <a:lnSpc>
                <a:spcPct val="100000"/>
              </a:lnSpc>
              <a:spcBef>
                <a:spcPts val="550"/>
              </a:spcBef>
            </a:pPr>
            <a:r>
              <a:rPr sz="2500" spc="140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80" dirty="0">
                <a:solidFill>
                  <a:schemeClr val="tx1"/>
                </a:solidFill>
                <a:latin typeface="Trebuchet MS"/>
                <a:cs typeface="Trebuchet MS"/>
              </a:rPr>
              <a:t>see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chemeClr val="tx1"/>
                </a:solidFill>
                <a:latin typeface="Trebuchet MS"/>
                <a:cs typeface="Trebuchet MS"/>
              </a:rPr>
              <a:t>that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3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70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85" dirty="0">
                <a:solidFill>
                  <a:schemeClr val="tx1"/>
                </a:solidFill>
                <a:latin typeface="Trebuchet MS"/>
                <a:cs typeface="Trebuchet MS"/>
              </a:rPr>
              <a:t>rates.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0" dirty="0">
                <a:solidFill>
                  <a:schemeClr val="tx1"/>
                </a:solidFill>
                <a:latin typeface="Trebuchet MS"/>
                <a:cs typeface="Trebuchet MS"/>
              </a:rPr>
              <a:t>CCAFS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chemeClr val="tx1"/>
                </a:solidFill>
                <a:latin typeface="Trebuchet MS"/>
                <a:cs typeface="Trebuchet MS"/>
              </a:rPr>
              <a:t>LC-</a:t>
            </a:r>
            <a:r>
              <a:rPr sz="2500" spc="25" dirty="0">
                <a:solidFill>
                  <a:schemeClr val="tx1"/>
                </a:solidFill>
                <a:latin typeface="Trebuchet MS"/>
                <a:cs typeface="Trebuchet MS"/>
              </a:rPr>
              <a:t>40,</a:t>
            </a:r>
            <a:endParaRPr sz="25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500" spc="315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45" dirty="0">
                <a:solidFill>
                  <a:schemeClr val="tx1"/>
                </a:solidFill>
                <a:latin typeface="Trebuchet MS"/>
                <a:cs typeface="Trebuchet MS"/>
              </a:rPr>
              <a:t>60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chemeClr val="tx1"/>
                </a:solidFill>
                <a:latin typeface="Trebuchet MS"/>
                <a:cs typeface="Trebuchet MS"/>
              </a:rPr>
              <a:t>%,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chemeClr val="tx1"/>
                </a:solidFill>
                <a:latin typeface="Trebuchet MS"/>
                <a:cs typeface="Trebuchet MS"/>
              </a:rPr>
              <a:t>while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chemeClr val="tx1"/>
                </a:solidFill>
                <a:latin typeface="Trebuchet MS"/>
                <a:cs typeface="Trebuchet MS"/>
              </a:rPr>
              <a:t>KSC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chemeClr val="tx1"/>
                </a:solidFill>
                <a:latin typeface="Trebuchet MS"/>
                <a:cs typeface="Trebuchet MS"/>
              </a:rPr>
              <a:t>LC-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39A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2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VAFB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chemeClr val="tx1"/>
                </a:solidFill>
                <a:latin typeface="Trebuchet MS"/>
                <a:cs typeface="Trebuchet MS"/>
              </a:rPr>
              <a:t>SLC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25" dirty="0">
                <a:solidFill>
                  <a:schemeClr val="tx1"/>
                </a:solidFill>
                <a:latin typeface="Trebuchet MS"/>
                <a:cs typeface="Trebuchet MS"/>
              </a:rPr>
              <a:t>4E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15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chemeClr val="tx1"/>
                </a:solidFill>
                <a:latin typeface="Trebuchet MS"/>
                <a:cs typeface="Trebuchet MS"/>
              </a:rPr>
              <a:t>77</a:t>
            </a:r>
            <a:r>
              <a:rPr sz="2500" spc="80" dirty="0" smtClean="0">
                <a:solidFill>
                  <a:schemeClr val="tx1"/>
                </a:solidFill>
                <a:latin typeface="Trebuchet MS"/>
                <a:cs typeface="Trebuchet MS"/>
              </a:rPr>
              <a:t>%.</a:t>
            </a:r>
            <a:r>
              <a:rPr lang="en-US" sz="2500" spc="80" dirty="0" smtClean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endParaRPr sz="25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813" y="4677182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337" y="7858531"/>
            <a:ext cx="16773525" cy="8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7615" marR="5080" indent="-3765550">
              <a:lnSpc>
                <a:spcPct val="114599"/>
              </a:lnSpc>
              <a:spcBef>
                <a:spcPts val="100"/>
              </a:spcBef>
            </a:pPr>
            <a:r>
              <a:rPr sz="2400" spc="190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function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chemeClr val="tx1"/>
                </a:solidFill>
                <a:latin typeface="Trebuchet MS"/>
                <a:cs typeface="Trebuchet MS"/>
              </a:rPr>
              <a:t>catplot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chemeClr val="tx1"/>
                </a:solidFill>
                <a:latin typeface="Trebuchet MS"/>
                <a:cs typeface="Trebuchet MS"/>
              </a:rPr>
              <a:t>plot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04" dirty="0">
                <a:solidFill>
                  <a:schemeClr val="tx1"/>
                </a:solidFill>
                <a:latin typeface="Trebuchet MS"/>
                <a:cs typeface="Trebuchet MS"/>
              </a:rPr>
              <a:t>vs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chemeClr val="tx1"/>
                </a:solidFill>
                <a:latin typeface="Trebuchet MS"/>
                <a:cs typeface="Trebuchet MS"/>
              </a:rPr>
              <a:t>LaunchSite,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chemeClr val="tx1"/>
                </a:solidFill>
                <a:latin typeface="Trebuchet MS"/>
                <a:cs typeface="Trebuchet MS"/>
              </a:rPr>
              <a:t>FlightNumber,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y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5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chemeClr val="tx1"/>
                </a:solidFill>
                <a:latin typeface="Trebuchet MS"/>
                <a:cs typeface="Trebuchet MS"/>
              </a:rPr>
              <a:t>hue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chemeClr val="tx1"/>
                </a:solidFill>
                <a:latin typeface="Trebuchet MS"/>
                <a:cs typeface="Trebuchet MS"/>
              </a:rPr>
              <a:t>'class'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9481" y="7911871"/>
            <a:ext cx="15089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chemeClr val="tx1"/>
                </a:solidFill>
                <a:latin typeface="Trebuchet MS"/>
                <a:cs typeface="Trebuchet MS"/>
              </a:rPr>
              <a:t>also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want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chemeClr val="tx1"/>
                </a:solidFill>
                <a:latin typeface="Trebuchet MS"/>
                <a:cs typeface="Trebuchet MS"/>
              </a:rPr>
              <a:t>observe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if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chemeClr val="tx1"/>
                </a:solidFill>
                <a:latin typeface="Trebuchet MS"/>
                <a:cs typeface="Trebuchet MS"/>
              </a:rPr>
              <a:t>there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chemeClr val="tx1"/>
                </a:solidFill>
                <a:latin typeface="Trebuchet MS"/>
                <a:cs typeface="Trebuchet MS"/>
              </a:rPr>
              <a:t>any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Trebuchet MS"/>
                <a:cs typeface="Trebuchet MS"/>
              </a:rPr>
              <a:t>their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6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78285" y="7911871"/>
            <a:ext cx="1024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2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type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3848100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98227" y="5627242"/>
            <a:ext cx="977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507699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7971" y="5627242"/>
            <a:ext cx="897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type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4076700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79320" y="5627242"/>
            <a:ext cx="640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chemeClr val="tx1"/>
                </a:solidFill>
                <a:latin typeface="Trebuchet MS"/>
                <a:cs typeface="Trebuchet MS"/>
              </a:rPr>
              <a:t>yearly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trend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940933" y="4991964"/>
            <a:ext cx="22866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400" dirty="0">
                <a:solidFill>
                  <a:schemeClr val="tx1"/>
                </a:solidFill>
                <a:latin typeface="Verdana"/>
                <a:cs typeface="Verdana"/>
              </a:rPr>
              <a:t>Outline</a:t>
            </a:r>
            <a:endParaRPr sz="5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4168742"/>
            <a:ext cx="104775" cy="1047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73000" y="4000500"/>
            <a:ext cx="30505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45" dirty="0">
                <a:solidFill>
                  <a:schemeClr val="tx1"/>
                </a:solidFill>
                <a:latin typeface="Verdana"/>
                <a:cs typeface="Verdana"/>
              </a:rPr>
              <a:t>Executive</a:t>
            </a:r>
            <a:r>
              <a:rPr sz="2500" b="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b="0" spc="-110" dirty="0">
                <a:solidFill>
                  <a:schemeClr val="tx1"/>
                </a:solidFill>
                <a:latin typeface="Verdana"/>
                <a:cs typeface="Verdana"/>
              </a:rPr>
              <a:t>Summary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7329" y="4016421"/>
            <a:ext cx="3587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355" dirty="0">
                <a:solidFill>
                  <a:schemeClr val="tx1"/>
                </a:solidFill>
                <a:latin typeface="Verdana"/>
                <a:cs typeface="Verdana"/>
              </a:rPr>
              <a:t>01</a:t>
            </a:r>
            <a:endParaRPr sz="23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4980638"/>
            <a:ext cx="104775" cy="1047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73000" y="4812395"/>
            <a:ext cx="18694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0" dirty="0">
                <a:solidFill>
                  <a:schemeClr val="tx1"/>
                </a:solidFill>
                <a:latin typeface="Verdana"/>
                <a:cs typeface="Verdana"/>
              </a:rPr>
              <a:t>Introduction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0241" y="4828317"/>
            <a:ext cx="4127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95" dirty="0">
                <a:solidFill>
                  <a:schemeClr val="tx1"/>
                </a:solidFill>
                <a:latin typeface="Verdana"/>
                <a:cs typeface="Verdana"/>
              </a:rPr>
              <a:t>02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5794911"/>
            <a:ext cx="104775" cy="1047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573000" y="5626668"/>
            <a:ext cx="208216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Methodology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68009" y="5642590"/>
            <a:ext cx="4171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0" dirty="0">
                <a:solidFill>
                  <a:schemeClr val="tx1"/>
                </a:solidFill>
                <a:latin typeface="Verdana"/>
                <a:cs typeface="Verdana"/>
              </a:rPr>
              <a:t>03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6609215"/>
            <a:ext cx="104775" cy="1047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573000" y="6440972"/>
            <a:ext cx="11747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10" dirty="0">
                <a:solidFill>
                  <a:schemeClr val="tx1"/>
                </a:solidFill>
                <a:uFill>
                  <a:solidFill>
                    <a:srgbClr val="F1E8E8"/>
                  </a:solidFill>
                </a:uFill>
                <a:latin typeface="Verdana"/>
                <a:cs typeface="Verdana"/>
              </a:rPr>
              <a:t>Results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71133" y="6459241"/>
            <a:ext cx="4114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00" dirty="0">
                <a:solidFill>
                  <a:schemeClr val="tx1"/>
                </a:solidFill>
                <a:latin typeface="Verdana"/>
                <a:cs typeface="Verdana"/>
              </a:rPr>
              <a:t>04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7423488"/>
            <a:ext cx="104775" cy="104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573000" y="7255245"/>
            <a:ext cx="174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Conclusion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68752" y="7271167"/>
            <a:ext cx="4159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5" dirty="0">
                <a:solidFill>
                  <a:schemeClr val="tx1"/>
                </a:solidFill>
                <a:latin typeface="Verdana"/>
                <a:cs typeface="Verdana"/>
              </a:rPr>
              <a:t>05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67860" y="8047859"/>
            <a:ext cx="4178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5" dirty="0">
                <a:solidFill>
                  <a:schemeClr val="tx1"/>
                </a:solidFill>
                <a:latin typeface="Verdana"/>
                <a:cs typeface="Verdana"/>
              </a:rPr>
              <a:t>06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8184330"/>
            <a:ext cx="104775" cy="10477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573000" y="8016087"/>
            <a:ext cx="14789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solidFill>
                  <a:schemeClr val="tx1"/>
                </a:solidFill>
                <a:latin typeface="Verdana"/>
                <a:cs typeface="Verdana"/>
              </a:rPr>
              <a:t>Appendix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2834258"/>
            <a:ext cx="95250" cy="95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3243833"/>
            <a:ext cx="95250" cy="952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3653408"/>
            <a:ext cx="95250" cy="952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44220" y="1422269"/>
            <a:ext cx="41941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4421657"/>
            <a:ext cx="95250" cy="952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4831232"/>
            <a:ext cx="95250" cy="952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5650382"/>
            <a:ext cx="95250" cy="952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6469532"/>
            <a:ext cx="95250" cy="952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7302565"/>
            <a:ext cx="95250" cy="952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8121715"/>
            <a:ext cx="95250" cy="952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9350440"/>
            <a:ext cx="95250" cy="952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758315" y="3899709"/>
            <a:ext cx="16529685" cy="5234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12485">
              <a:lnSpc>
                <a:spcPct val="114399"/>
              </a:lnSpc>
              <a:spcBef>
                <a:spcPts val="95"/>
              </a:spcBef>
            </a:pP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unique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mission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5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chemeClr val="tx1"/>
                </a:solidFill>
                <a:latin typeface="Trebuchet MS"/>
                <a:cs typeface="Trebuchet MS"/>
              </a:rPr>
              <a:t>where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begin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chemeClr val="tx1"/>
                </a:solidFill>
                <a:latin typeface="Trebuchet MS"/>
                <a:cs typeface="Trebuchet MS"/>
              </a:rPr>
              <a:t>string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65" dirty="0">
                <a:solidFill>
                  <a:schemeClr val="tx1"/>
                </a:solidFill>
                <a:latin typeface="Trebuchet MS"/>
                <a:cs typeface="Trebuchet MS"/>
              </a:rPr>
              <a:t>'CCA'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launched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NASA </a:t>
            </a:r>
            <a:r>
              <a:rPr spc="110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5"/>
              </a:spcBef>
            </a:pP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75" dirty="0">
                <a:solidFill>
                  <a:schemeClr val="tx1"/>
                </a:solidFill>
                <a:latin typeface="Trebuchet MS"/>
                <a:cs typeface="Trebuchet MS"/>
              </a:rPr>
              <a:t>average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booster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version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chemeClr val="tx1"/>
                </a:solidFill>
                <a:latin typeface="Trebuchet MS"/>
                <a:cs typeface="Trebuchet MS"/>
              </a:rPr>
              <a:t>F9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chemeClr val="tx1"/>
                </a:solidFill>
                <a:latin typeface="Trebuchet MS"/>
                <a:cs typeface="Trebuchet MS"/>
              </a:rPr>
              <a:t>v1.1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 marR="5080">
              <a:lnSpc>
                <a:spcPts val="3229"/>
              </a:lnSpc>
              <a:spcBef>
                <a:spcPts val="170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date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when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first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succesful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65" dirty="0">
                <a:solidFill>
                  <a:schemeClr val="tx1"/>
                </a:solidFill>
                <a:latin typeface="Trebuchet MS"/>
                <a:cs typeface="Trebuchet MS"/>
              </a:rPr>
              <a:t>ground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5" dirty="0">
                <a:solidFill>
                  <a:schemeClr val="tx1"/>
                </a:solidFill>
                <a:latin typeface="Trebuchet MS"/>
                <a:cs typeface="Trebuchet MS"/>
              </a:rPr>
              <a:t>pad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5" dirty="0">
                <a:solidFill>
                  <a:schemeClr val="tx1"/>
                </a:solidFill>
                <a:latin typeface="Trebuchet MS"/>
                <a:cs typeface="Trebuchet MS"/>
              </a:rPr>
              <a:t>was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acheived.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8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8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405"/>
              </a:spcBef>
            </a:pP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greater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5" dirty="0">
                <a:solidFill>
                  <a:schemeClr val="tx1"/>
                </a:solidFill>
                <a:latin typeface="Trebuchet MS"/>
                <a:cs typeface="Trebuchet MS"/>
              </a:rPr>
              <a:t>4000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but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less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0" dirty="0">
                <a:solidFill>
                  <a:schemeClr val="tx1"/>
                </a:solidFill>
                <a:latin typeface="Trebuchet MS"/>
                <a:cs typeface="Trebuchet MS"/>
              </a:rPr>
              <a:t>6000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405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45" dirty="0">
                <a:solidFill>
                  <a:schemeClr val="tx1"/>
                </a:solidFill>
                <a:latin typeface="Trebuchet MS"/>
                <a:cs typeface="Trebuchet MS"/>
              </a:rPr>
              <a:t>outcomes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6948170">
              <a:lnSpc>
                <a:spcPct val="114399"/>
              </a:lnSpc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booster_versions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maximum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subquery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5766435">
              <a:lnSpc>
                <a:spcPts val="3220"/>
              </a:lnSpc>
              <a:spcBef>
                <a:spcPts val="180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-55" dirty="0">
                <a:solidFill>
                  <a:schemeClr val="tx1"/>
                </a:solidFill>
                <a:latin typeface="Trebuchet MS"/>
                <a:cs typeface="Trebuchet MS"/>
              </a:rPr>
              <a:t>will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month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names,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failure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chemeClr val="tx1"/>
                </a:solidFill>
                <a:latin typeface="Trebuchet MS"/>
                <a:cs typeface="Trebuchet MS"/>
              </a:rPr>
              <a:t>,booster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chemeClr val="tx1"/>
                </a:solidFill>
                <a:latin typeface="Trebuchet MS"/>
                <a:cs typeface="Trebuchet MS"/>
              </a:rPr>
              <a:t>versions,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launch_site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months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year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40" dirty="0">
                <a:solidFill>
                  <a:schemeClr val="tx1"/>
                </a:solidFill>
                <a:latin typeface="Trebuchet MS"/>
                <a:cs typeface="Trebuchet MS"/>
              </a:rPr>
              <a:t>2015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5748655">
              <a:lnSpc>
                <a:spcPts val="3229"/>
              </a:lnSpc>
            </a:pP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Rank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count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date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04-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06-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2010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20-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03-</a:t>
            </a:r>
            <a:r>
              <a:rPr spc="60" dirty="0">
                <a:solidFill>
                  <a:schemeClr val="tx1"/>
                </a:solidFill>
                <a:latin typeface="Trebuchet MS"/>
                <a:cs typeface="Trebuchet MS"/>
              </a:rPr>
              <a:t>2017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descending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chemeClr val="tx1"/>
                </a:solidFill>
                <a:latin typeface="Trebuchet MS"/>
                <a:cs typeface="Trebuchet MS"/>
              </a:rPr>
              <a:t>order.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633" y="3848100"/>
            <a:ext cx="7762890" cy="52768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31895" y="5271655"/>
            <a:ext cx="851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54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chemeClr val="tx1"/>
                </a:solidFill>
                <a:latin typeface="Trebuchet MS"/>
                <a:cs typeface="Trebuchet MS"/>
              </a:rPr>
              <a:t>unique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473" y="3899331"/>
            <a:ext cx="9591690" cy="58102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21850" y="5314022"/>
            <a:ext cx="4762500" cy="696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920" marR="5080" indent="-744855">
              <a:lnSpc>
                <a:spcPct val="115599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5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chemeClr val="tx1"/>
                </a:solidFill>
                <a:latin typeface="Trebuchet MS"/>
                <a:cs typeface="Trebuchet MS"/>
              </a:rPr>
              <a:t>where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chemeClr val="tx1"/>
                </a:solidFill>
                <a:latin typeface="Trebuchet MS"/>
                <a:cs typeface="Trebuchet MS"/>
              </a:rPr>
              <a:t>sites </a:t>
            </a:r>
            <a:r>
              <a:rPr sz="2000" spc="195" dirty="0">
                <a:solidFill>
                  <a:schemeClr val="tx1"/>
                </a:solidFill>
                <a:latin typeface="Trebuchet MS"/>
                <a:cs typeface="Trebuchet MS"/>
              </a:rPr>
              <a:t>begin</a:t>
            </a:r>
            <a:r>
              <a:rPr sz="20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0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chemeClr val="tx1"/>
                </a:solidFill>
                <a:latin typeface="Trebuchet MS"/>
                <a:cs typeface="Trebuchet MS"/>
              </a:rPr>
              <a:t>string</a:t>
            </a:r>
            <a:r>
              <a:rPr sz="20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chemeClr val="tx1"/>
                </a:solidFill>
                <a:latin typeface="Trebuchet MS"/>
                <a:cs typeface="Trebuchet MS"/>
              </a:rPr>
              <a:t>'CCA'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4154442"/>
            <a:ext cx="10810859" cy="3162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0477" y="7164341"/>
            <a:ext cx="977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chemeClr val="tx1"/>
                </a:solidFill>
                <a:latin typeface="Trebuchet MS"/>
                <a:cs typeface="Trebuchet MS"/>
              </a:rPr>
              <a:t>launched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907798"/>
            <a:ext cx="10772789" cy="30670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95149" y="7425676"/>
            <a:ext cx="8364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chemeClr val="tx1"/>
                </a:solidFill>
                <a:latin typeface="Trebuchet MS"/>
                <a:cs typeface="Trebuchet MS"/>
              </a:rPr>
              <a:t>average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chemeClr val="tx1"/>
                </a:solidFill>
                <a:latin typeface="Trebuchet MS"/>
                <a:cs typeface="Trebuchet MS"/>
              </a:rPr>
              <a:t>booster</a:t>
            </a:r>
            <a:r>
              <a:rPr sz="20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chemeClr val="tx1"/>
                </a:solidFill>
                <a:latin typeface="Trebuchet MS"/>
                <a:cs typeface="Trebuchet MS"/>
              </a:rPr>
              <a:t>version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chemeClr val="tx1"/>
                </a:solidFill>
                <a:latin typeface="Trebuchet MS"/>
                <a:cs typeface="Trebuchet MS"/>
              </a:rPr>
              <a:t>F9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Trebuchet MS"/>
                <a:cs typeface="Trebuchet MS"/>
              </a:rPr>
              <a:t>v1.1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70783"/>
            <a:ext cx="10829909" cy="3543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2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85813" y="7734081"/>
            <a:ext cx="11365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when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first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succesful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F1E8E8"/>
                </a:solidFill>
                <a:latin typeface="Trebuchet MS"/>
                <a:cs typeface="Trebuchet MS"/>
              </a:rPr>
              <a:t>ground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F1E8E8"/>
                </a:solidFill>
                <a:latin typeface="Trebuchet MS"/>
                <a:cs typeface="Trebuchet MS"/>
              </a:rPr>
              <a:t>pad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was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acheived.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752912"/>
            <a:ext cx="11572859" cy="41814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60738" y="7967756"/>
            <a:ext cx="10100310" cy="730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4325" marR="5080" indent="-1571625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have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chemeClr val="tx1"/>
                </a:solidFill>
                <a:latin typeface="Trebuchet MS"/>
                <a:cs typeface="Trebuchet MS"/>
              </a:rPr>
              <a:t>greater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4000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but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chemeClr val="tx1"/>
                </a:solidFill>
                <a:latin typeface="Trebuchet MS"/>
                <a:cs typeface="Trebuchet MS"/>
              </a:rPr>
              <a:t>less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6000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40" y="3913546"/>
            <a:ext cx="11515709" cy="29717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55377" y="7686563"/>
            <a:ext cx="87776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0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0" dirty="0">
                <a:solidFill>
                  <a:schemeClr val="tx1"/>
                </a:solidFill>
                <a:latin typeface="Trebuchet MS"/>
                <a:cs typeface="Trebuchet MS"/>
              </a:rPr>
              <a:t>outcomes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740" y="3619500"/>
            <a:ext cx="9220199" cy="58769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12859" y="8922283"/>
            <a:ext cx="141173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70" dirty="0">
                <a:solidFill>
                  <a:schemeClr val="tx1"/>
                </a:solidFill>
                <a:latin typeface="Trebuchet MS"/>
                <a:cs typeface="Trebuchet MS"/>
              </a:rPr>
              <a:t>booster_versions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chemeClr val="tx1"/>
                </a:solidFill>
                <a:latin typeface="Trebuchet MS"/>
                <a:cs typeface="Trebuchet MS"/>
              </a:rPr>
              <a:t>maximum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37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subquery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3662989"/>
            <a:ext cx="11496659" cy="43147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9600" y="8115300"/>
            <a:ext cx="17043400" cy="730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5465" marR="5080" indent="-688340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chemeClr val="tx1"/>
                </a:solidFill>
                <a:latin typeface="Trebuchet MS"/>
                <a:cs typeface="Trebuchet MS"/>
              </a:rPr>
              <a:t>will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chemeClr val="tx1"/>
                </a:solidFill>
                <a:latin typeface="Trebuchet MS"/>
                <a:cs typeface="Trebuchet MS"/>
              </a:rPr>
              <a:t>month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names,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chemeClr val="tx1"/>
                </a:solidFill>
                <a:latin typeface="Trebuchet MS"/>
                <a:cs typeface="Trebuchet MS"/>
              </a:rPr>
              <a:t>,booster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chemeClr val="tx1"/>
                </a:solidFill>
                <a:latin typeface="Trebuchet MS"/>
                <a:cs typeface="Trebuchet MS"/>
              </a:rPr>
              <a:t>versions,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chemeClr val="tx1"/>
                </a:solidFill>
                <a:latin typeface="Trebuchet MS"/>
                <a:cs typeface="Trebuchet MS"/>
              </a:rPr>
              <a:t>launch_site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chemeClr val="tx1"/>
                </a:solidFill>
                <a:latin typeface="Trebuchet MS"/>
                <a:cs typeface="Trebuchet MS"/>
              </a:rPr>
              <a:t>for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chemeClr val="tx1"/>
                </a:solidFill>
                <a:latin typeface="Trebuchet MS"/>
                <a:cs typeface="Trebuchet MS"/>
              </a:rPr>
              <a:t>months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year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Trebuchet MS"/>
                <a:cs typeface="Trebuchet MS"/>
              </a:rPr>
              <a:t>2015.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16000" y="1003364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solidFill>
                  <a:srgbClr val="F1E8E8"/>
                </a:solidFill>
                <a:latin typeface="Verdana"/>
                <a:cs typeface="Verdana"/>
              </a:rPr>
              <a:t>01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0200" y="3848100"/>
            <a:ext cx="15773400" cy="6252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Collection</a:t>
            </a:r>
          </a:p>
          <a:p>
            <a:pPr marL="107314" algn="l">
              <a:spcBef>
                <a:spcPts val="100"/>
              </a:spcBef>
            </a:pPr>
            <a:endParaRPr lang="en-US" sz="4100" b="1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Data</a:t>
            </a:r>
            <a:r>
              <a:rPr lang="en-US" sz="4100" b="1" spc="-95" dirty="0" smtClean="0">
                <a:latin typeface="DejaVu Serif"/>
                <a:cs typeface="DejaVu Serif"/>
              </a:rPr>
              <a:t> </a:t>
            </a:r>
            <a:r>
              <a:rPr lang="en-US" sz="4100" b="1" spc="-10" dirty="0" smtClean="0">
                <a:latin typeface="DejaVu Serif"/>
                <a:cs typeface="DejaVu Serif"/>
              </a:rPr>
              <a:t>Wrangling</a:t>
            </a: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100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Exploratory</a:t>
            </a:r>
            <a:r>
              <a:rPr lang="en-US" sz="4100" b="1" spc="-265" dirty="0" smtClean="0">
                <a:latin typeface="DejaVu Serif"/>
                <a:cs typeface="DejaVu Serif"/>
              </a:rPr>
              <a:t> </a:t>
            </a:r>
            <a:r>
              <a:rPr lang="en-US" sz="4100" b="1" spc="-20" dirty="0" smtClean="0">
                <a:latin typeface="DejaVu Serif"/>
                <a:cs typeface="DejaVu Serif"/>
              </a:rPr>
              <a:t>Data</a:t>
            </a:r>
          </a:p>
          <a:p>
            <a:pPr marL="107314" algn="l">
              <a:spcBef>
                <a:spcPts val="100"/>
              </a:spcBef>
            </a:pPr>
            <a:endParaRPr lang="en-US" sz="4100" b="1" spc="-20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spc="-20" dirty="0" err="1" smtClean="0">
                <a:latin typeface="DejaVu Serif"/>
                <a:cs typeface="DejaVu Serif"/>
              </a:rPr>
              <a:t>Predective</a:t>
            </a:r>
            <a:r>
              <a:rPr lang="en-US" sz="4100" b="1" spc="-20" dirty="0" smtClean="0">
                <a:latin typeface="DejaVu Serif"/>
                <a:cs typeface="DejaVu Serif"/>
              </a:rPr>
              <a:t> Analysis By Machine Learning</a:t>
            </a:r>
            <a:endParaRPr lang="en-US" sz="4100" dirty="0" smtClean="0">
              <a:latin typeface="DejaVu Serif"/>
              <a:cs typeface="DejaVu Serif"/>
            </a:endParaRPr>
          </a:p>
          <a:p>
            <a:pPr marL="678814" indent="-5715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100" b="1" dirty="0" smtClean="0">
              <a:latin typeface="DejaVu Serif"/>
              <a:cs typeface="DejaVu Serif"/>
            </a:endParaRPr>
          </a:p>
          <a:p>
            <a:pPr marL="678814" indent="-5715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100" b="1" dirty="0" smtClean="0">
                <a:latin typeface="DejaVu Serif"/>
                <a:cs typeface="DejaVu Serif"/>
              </a:rPr>
              <a:t>EDA</a:t>
            </a:r>
            <a:r>
              <a:rPr sz="4100" b="1" spc="-25" dirty="0" smtClean="0">
                <a:latin typeface="DejaVu Serif"/>
                <a:cs typeface="DejaVu Serif"/>
              </a:rPr>
              <a:t> </a:t>
            </a:r>
            <a:r>
              <a:rPr sz="4100" b="1" dirty="0">
                <a:latin typeface="DejaVu Serif"/>
                <a:cs typeface="DejaVu Serif"/>
              </a:rPr>
              <a:t>by</a:t>
            </a:r>
            <a:r>
              <a:rPr sz="4100" b="1" spc="-25" dirty="0">
                <a:latin typeface="DejaVu Serif"/>
                <a:cs typeface="DejaVu Serif"/>
              </a:rPr>
              <a:t> </a:t>
            </a:r>
            <a:r>
              <a:rPr sz="4100" b="1" spc="-10" dirty="0" smtClean="0">
                <a:latin typeface="DejaVu Serif"/>
                <a:cs typeface="DejaVu Serif"/>
              </a:rPr>
              <a:t>Visualization</a:t>
            </a:r>
            <a:endParaRPr lang="en-US" sz="4100" b="1" spc="-10" dirty="0" smtClean="0">
              <a:latin typeface="DejaVu Serif"/>
              <a:cs typeface="DejaVu Serif"/>
            </a:endParaRPr>
          </a:p>
          <a:p>
            <a:pPr marL="107314" algn="l">
              <a:lnSpc>
                <a:spcPct val="100000"/>
              </a:lnSpc>
              <a:spcBef>
                <a:spcPts val="100"/>
              </a:spcBef>
            </a:pPr>
            <a:endParaRPr sz="2900" dirty="0">
              <a:latin typeface="DejaVu Serif"/>
              <a:cs typeface="DejaVu Serif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5850"/>
              </a:lnSpc>
              <a:spcBef>
                <a:spcPts val="320"/>
              </a:spcBef>
            </a:pPr>
            <a:r>
              <a:rPr lang="en-US" b="1" spc="-350" dirty="0">
                <a:solidFill>
                  <a:schemeClr val="bg1"/>
                </a:solidFill>
                <a:latin typeface="Verdana"/>
                <a:cs typeface="Verdana"/>
              </a:rPr>
              <a:t>Executive </a:t>
            </a:r>
            <a:r>
              <a:rPr lang="en-US" b="1" spc="-545" dirty="0">
                <a:solidFill>
                  <a:schemeClr val="bg1"/>
                </a:solidFill>
                <a:latin typeface="Verdana"/>
                <a:cs typeface="Verdana"/>
              </a:rPr>
              <a:t>Summary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175" y="2968934"/>
            <a:ext cx="11591909" cy="3933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2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17078" y="7900685"/>
            <a:ext cx="156540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Rank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count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04-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06-</a:t>
            </a:r>
            <a:r>
              <a:rPr sz="2100" spc="80" dirty="0">
                <a:solidFill>
                  <a:srgbClr val="F1E8E8"/>
                </a:solidFill>
                <a:latin typeface="Trebuchet MS"/>
                <a:cs typeface="Trebuchet MS"/>
              </a:rPr>
              <a:t>2010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20-</a:t>
            </a:r>
            <a:r>
              <a:rPr sz="2100" spc="170" dirty="0">
                <a:solidFill>
                  <a:srgbClr val="F1E8E8"/>
                </a:solidFill>
                <a:latin typeface="Trebuchet MS"/>
                <a:cs typeface="Trebuchet MS"/>
              </a:rPr>
              <a:t>03-</a:t>
            </a:r>
            <a:r>
              <a:rPr sz="2100" spc="65" dirty="0">
                <a:solidFill>
                  <a:srgbClr val="F1E8E8"/>
                </a:solidFill>
                <a:latin typeface="Trebuchet MS"/>
                <a:cs typeface="Trebuchet MS"/>
              </a:rPr>
              <a:t>2017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descending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1E8E8"/>
                </a:solidFill>
                <a:latin typeface="Trebuchet MS"/>
                <a:cs typeface="Trebuchet MS"/>
              </a:rPr>
              <a:t>order.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5571" y="5143499"/>
            <a:ext cx="10086989" cy="46958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28659" y="5909835"/>
            <a:ext cx="2828925" cy="2819400"/>
          </a:xfrm>
          <a:custGeom>
            <a:avLst/>
            <a:gdLst/>
            <a:ahLst/>
            <a:cxnLst/>
            <a:rect l="l" t="t" r="r" b="b"/>
            <a:pathLst>
              <a:path w="2828925" h="2819400">
                <a:moveTo>
                  <a:pt x="1606063" y="12699"/>
                </a:moveTo>
                <a:lnTo>
                  <a:pt x="1222857" y="12699"/>
                </a:lnTo>
                <a:lnTo>
                  <a:pt x="1270099" y="0"/>
                </a:lnTo>
                <a:lnTo>
                  <a:pt x="1558821" y="0"/>
                </a:lnTo>
                <a:lnTo>
                  <a:pt x="1606063" y="12699"/>
                </a:lnTo>
                <a:close/>
              </a:path>
              <a:path w="2828925" h="2819400">
                <a:moveTo>
                  <a:pt x="1744783" y="38099"/>
                </a:moveTo>
                <a:lnTo>
                  <a:pt x="1084137" y="38099"/>
                </a:lnTo>
                <a:lnTo>
                  <a:pt x="1176098" y="12699"/>
                </a:lnTo>
                <a:lnTo>
                  <a:pt x="1652822" y="12699"/>
                </a:lnTo>
                <a:lnTo>
                  <a:pt x="1744783" y="38099"/>
                </a:lnTo>
                <a:close/>
              </a:path>
              <a:path w="2828925" h="2819400">
                <a:moveTo>
                  <a:pt x="1652822" y="2806699"/>
                </a:moveTo>
                <a:lnTo>
                  <a:pt x="1176098" y="2806699"/>
                </a:lnTo>
                <a:lnTo>
                  <a:pt x="1129849" y="2793999"/>
                </a:lnTo>
                <a:lnTo>
                  <a:pt x="907184" y="2730499"/>
                </a:lnTo>
                <a:lnTo>
                  <a:pt x="864552" y="2705099"/>
                </a:lnTo>
                <a:lnTo>
                  <a:pt x="822617" y="2692399"/>
                </a:lnTo>
                <a:lnTo>
                  <a:pt x="781405" y="2666999"/>
                </a:lnTo>
                <a:lnTo>
                  <a:pt x="740942" y="2654299"/>
                </a:lnTo>
                <a:lnTo>
                  <a:pt x="701254" y="2628899"/>
                </a:lnTo>
                <a:lnTo>
                  <a:pt x="662370" y="2603499"/>
                </a:lnTo>
                <a:lnTo>
                  <a:pt x="624314" y="2578099"/>
                </a:lnTo>
                <a:lnTo>
                  <a:pt x="587113" y="2552699"/>
                </a:lnTo>
                <a:lnTo>
                  <a:pt x="550795" y="2527299"/>
                </a:lnTo>
                <a:lnTo>
                  <a:pt x="515386" y="2501899"/>
                </a:lnTo>
                <a:lnTo>
                  <a:pt x="480912" y="2463799"/>
                </a:lnTo>
                <a:lnTo>
                  <a:pt x="447399" y="2438399"/>
                </a:lnTo>
                <a:lnTo>
                  <a:pt x="414876" y="2412999"/>
                </a:lnTo>
                <a:lnTo>
                  <a:pt x="383367" y="2374899"/>
                </a:lnTo>
                <a:lnTo>
                  <a:pt x="352900" y="2336799"/>
                </a:lnTo>
                <a:lnTo>
                  <a:pt x="323502" y="2311399"/>
                </a:lnTo>
                <a:lnTo>
                  <a:pt x="295198" y="2273299"/>
                </a:lnTo>
                <a:lnTo>
                  <a:pt x="268016" y="2235199"/>
                </a:lnTo>
                <a:lnTo>
                  <a:pt x="241982" y="2197099"/>
                </a:lnTo>
                <a:lnTo>
                  <a:pt x="217123" y="2158999"/>
                </a:lnTo>
                <a:lnTo>
                  <a:pt x="193465" y="2120899"/>
                </a:lnTo>
                <a:lnTo>
                  <a:pt x="171034" y="2082799"/>
                </a:lnTo>
                <a:lnTo>
                  <a:pt x="149858" y="2044699"/>
                </a:lnTo>
                <a:lnTo>
                  <a:pt x="129964" y="1993899"/>
                </a:lnTo>
                <a:lnTo>
                  <a:pt x="111376" y="1955799"/>
                </a:lnTo>
                <a:lnTo>
                  <a:pt x="94123" y="1917699"/>
                </a:lnTo>
                <a:lnTo>
                  <a:pt x="78231" y="1866899"/>
                </a:lnTo>
                <a:lnTo>
                  <a:pt x="63726" y="1828799"/>
                </a:lnTo>
                <a:lnTo>
                  <a:pt x="50635" y="1777999"/>
                </a:lnTo>
                <a:lnTo>
                  <a:pt x="38984" y="1739899"/>
                </a:lnTo>
                <a:lnTo>
                  <a:pt x="28801" y="1689099"/>
                </a:lnTo>
                <a:lnTo>
                  <a:pt x="20111" y="1650999"/>
                </a:lnTo>
                <a:lnTo>
                  <a:pt x="12942" y="1600199"/>
                </a:lnTo>
                <a:lnTo>
                  <a:pt x="7319" y="1549399"/>
                </a:lnTo>
                <a:lnTo>
                  <a:pt x="3271" y="1498599"/>
                </a:lnTo>
                <a:lnTo>
                  <a:pt x="822" y="1460499"/>
                </a:lnTo>
                <a:lnTo>
                  <a:pt x="0" y="1409699"/>
                </a:lnTo>
                <a:lnTo>
                  <a:pt x="822" y="1358899"/>
                </a:lnTo>
                <a:lnTo>
                  <a:pt x="3271" y="1308099"/>
                </a:lnTo>
                <a:lnTo>
                  <a:pt x="7319" y="1269999"/>
                </a:lnTo>
                <a:lnTo>
                  <a:pt x="12942" y="1219199"/>
                </a:lnTo>
                <a:lnTo>
                  <a:pt x="20111" y="1168399"/>
                </a:lnTo>
                <a:lnTo>
                  <a:pt x="28801" y="1117599"/>
                </a:lnTo>
                <a:lnTo>
                  <a:pt x="38984" y="1079499"/>
                </a:lnTo>
                <a:lnTo>
                  <a:pt x="50635" y="1028699"/>
                </a:lnTo>
                <a:lnTo>
                  <a:pt x="63726" y="990599"/>
                </a:lnTo>
                <a:lnTo>
                  <a:pt x="78231" y="939799"/>
                </a:lnTo>
                <a:lnTo>
                  <a:pt x="94123" y="901699"/>
                </a:lnTo>
                <a:lnTo>
                  <a:pt x="111376" y="863599"/>
                </a:lnTo>
                <a:lnTo>
                  <a:pt x="129964" y="812799"/>
                </a:lnTo>
                <a:lnTo>
                  <a:pt x="149858" y="774699"/>
                </a:lnTo>
                <a:lnTo>
                  <a:pt x="171034" y="736599"/>
                </a:lnTo>
                <a:lnTo>
                  <a:pt x="193465" y="698499"/>
                </a:lnTo>
                <a:lnTo>
                  <a:pt x="217123" y="660399"/>
                </a:lnTo>
                <a:lnTo>
                  <a:pt x="241982" y="622299"/>
                </a:lnTo>
                <a:lnTo>
                  <a:pt x="268016" y="584199"/>
                </a:lnTo>
                <a:lnTo>
                  <a:pt x="295198" y="546099"/>
                </a:lnTo>
                <a:lnTo>
                  <a:pt x="323502" y="507999"/>
                </a:lnTo>
                <a:lnTo>
                  <a:pt x="352900" y="469899"/>
                </a:lnTo>
                <a:lnTo>
                  <a:pt x="383367" y="444499"/>
                </a:lnTo>
                <a:lnTo>
                  <a:pt x="414876" y="406399"/>
                </a:lnTo>
                <a:lnTo>
                  <a:pt x="447399" y="380999"/>
                </a:lnTo>
                <a:lnTo>
                  <a:pt x="480912" y="342899"/>
                </a:lnTo>
                <a:lnTo>
                  <a:pt x="515386" y="317499"/>
                </a:lnTo>
                <a:lnTo>
                  <a:pt x="550795" y="292099"/>
                </a:lnTo>
                <a:lnTo>
                  <a:pt x="587113" y="266699"/>
                </a:lnTo>
                <a:lnTo>
                  <a:pt x="624314" y="241299"/>
                </a:lnTo>
                <a:lnTo>
                  <a:pt x="662370" y="215899"/>
                </a:lnTo>
                <a:lnTo>
                  <a:pt x="701254" y="190499"/>
                </a:lnTo>
                <a:lnTo>
                  <a:pt x="740942" y="165099"/>
                </a:lnTo>
                <a:lnTo>
                  <a:pt x="781405" y="139699"/>
                </a:lnTo>
                <a:lnTo>
                  <a:pt x="822617" y="126999"/>
                </a:lnTo>
                <a:lnTo>
                  <a:pt x="864552" y="101599"/>
                </a:lnTo>
                <a:lnTo>
                  <a:pt x="994428" y="63499"/>
                </a:lnTo>
                <a:lnTo>
                  <a:pt x="1038987" y="38099"/>
                </a:lnTo>
                <a:lnTo>
                  <a:pt x="1789933" y="38099"/>
                </a:lnTo>
                <a:lnTo>
                  <a:pt x="1834492" y="63499"/>
                </a:lnTo>
                <a:lnTo>
                  <a:pt x="1964367" y="101599"/>
                </a:lnTo>
                <a:lnTo>
                  <a:pt x="2006302" y="126999"/>
                </a:lnTo>
                <a:lnTo>
                  <a:pt x="2047515" y="139699"/>
                </a:lnTo>
                <a:lnTo>
                  <a:pt x="2087978" y="165099"/>
                </a:lnTo>
                <a:lnTo>
                  <a:pt x="2127665" y="190499"/>
                </a:lnTo>
                <a:lnTo>
                  <a:pt x="2166550" y="215899"/>
                </a:lnTo>
                <a:lnTo>
                  <a:pt x="2204606" y="241299"/>
                </a:lnTo>
                <a:lnTo>
                  <a:pt x="2241807" y="266699"/>
                </a:lnTo>
                <a:lnTo>
                  <a:pt x="2259966" y="279399"/>
                </a:lnTo>
                <a:lnTo>
                  <a:pt x="1272202" y="279399"/>
                </a:lnTo>
                <a:lnTo>
                  <a:pt x="1180277" y="304799"/>
                </a:lnTo>
                <a:lnTo>
                  <a:pt x="1135305" y="304799"/>
                </a:lnTo>
                <a:lnTo>
                  <a:pt x="1091046" y="317499"/>
                </a:lnTo>
                <a:lnTo>
                  <a:pt x="1047538" y="342899"/>
                </a:lnTo>
                <a:lnTo>
                  <a:pt x="962929" y="368299"/>
                </a:lnTo>
                <a:lnTo>
                  <a:pt x="921907" y="393699"/>
                </a:lnTo>
                <a:lnTo>
                  <a:pt x="881790" y="406399"/>
                </a:lnTo>
                <a:lnTo>
                  <a:pt x="842619" y="431799"/>
                </a:lnTo>
                <a:lnTo>
                  <a:pt x="804431" y="457199"/>
                </a:lnTo>
                <a:lnTo>
                  <a:pt x="767266" y="482599"/>
                </a:lnTo>
                <a:lnTo>
                  <a:pt x="731162" y="507999"/>
                </a:lnTo>
                <a:lnTo>
                  <a:pt x="696158" y="533399"/>
                </a:lnTo>
                <a:lnTo>
                  <a:pt x="662293" y="558799"/>
                </a:lnTo>
                <a:lnTo>
                  <a:pt x="629605" y="596899"/>
                </a:lnTo>
                <a:lnTo>
                  <a:pt x="598134" y="622299"/>
                </a:lnTo>
                <a:lnTo>
                  <a:pt x="567918" y="660399"/>
                </a:lnTo>
                <a:lnTo>
                  <a:pt x="538997" y="685799"/>
                </a:lnTo>
                <a:lnTo>
                  <a:pt x="511408" y="723899"/>
                </a:lnTo>
                <a:lnTo>
                  <a:pt x="485190" y="761999"/>
                </a:lnTo>
                <a:lnTo>
                  <a:pt x="460383" y="800099"/>
                </a:lnTo>
                <a:lnTo>
                  <a:pt x="437025" y="838199"/>
                </a:lnTo>
                <a:lnTo>
                  <a:pt x="415155" y="876299"/>
                </a:lnTo>
                <a:lnTo>
                  <a:pt x="394812" y="914399"/>
                </a:lnTo>
                <a:lnTo>
                  <a:pt x="376034" y="952499"/>
                </a:lnTo>
                <a:lnTo>
                  <a:pt x="358861" y="1003299"/>
                </a:lnTo>
                <a:lnTo>
                  <a:pt x="343330" y="1041399"/>
                </a:lnTo>
                <a:lnTo>
                  <a:pt x="329482" y="1079499"/>
                </a:lnTo>
                <a:lnTo>
                  <a:pt x="317354" y="1130299"/>
                </a:lnTo>
                <a:lnTo>
                  <a:pt x="306985" y="1168399"/>
                </a:lnTo>
                <a:lnTo>
                  <a:pt x="298415" y="1219199"/>
                </a:lnTo>
                <a:lnTo>
                  <a:pt x="291682" y="1269999"/>
                </a:lnTo>
                <a:lnTo>
                  <a:pt x="286824" y="1308099"/>
                </a:lnTo>
                <a:lnTo>
                  <a:pt x="283881" y="1358899"/>
                </a:lnTo>
                <a:lnTo>
                  <a:pt x="282892" y="1409699"/>
                </a:lnTo>
                <a:lnTo>
                  <a:pt x="283881" y="1460499"/>
                </a:lnTo>
                <a:lnTo>
                  <a:pt x="286824" y="1498599"/>
                </a:lnTo>
                <a:lnTo>
                  <a:pt x="291682" y="1549399"/>
                </a:lnTo>
                <a:lnTo>
                  <a:pt x="298415" y="1600199"/>
                </a:lnTo>
                <a:lnTo>
                  <a:pt x="306985" y="1638299"/>
                </a:lnTo>
                <a:lnTo>
                  <a:pt x="317354" y="1689099"/>
                </a:lnTo>
                <a:lnTo>
                  <a:pt x="329482" y="1727199"/>
                </a:lnTo>
                <a:lnTo>
                  <a:pt x="343330" y="1777999"/>
                </a:lnTo>
                <a:lnTo>
                  <a:pt x="358861" y="1816099"/>
                </a:lnTo>
                <a:lnTo>
                  <a:pt x="376034" y="1854199"/>
                </a:lnTo>
                <a:lnTo>
                  <a:pt x="394812" y="1904999"/>
                </a:lnTo>
                <a:lnTo>
                  <a:pt x="415155" y="1943099"/>
                </a:lnTo>
                <a:lnTo>
                  <a:pt x="437025" y="1981199"/>
                </a:lnTo>
                <a:lnTo>
                  <a:pt x="460383" y="2019299"/>
                </a:lnTo>
                <a:lnTo>
                  <a:pt x="485190" y="2057399"/>
                </a:lnTo>
                <a:lnTo>
                  <a:pt x="511408" y="2095499"/>
                </a:lnTo>
                <a:lnTo>
                  <a:pt x="538997" y="2120899"/>
                </a:lnTo>
                <a:lnTo>
                  <a:pt x="567918" y="2158999"/>
                </a:lnTo>
                <a:lnTo>
                  <a:pt x="598134" y="2197099"/>
                </a:lnTo>
                <a:lnTo>
                  <a:pt x="629605" y="2222499"/>
                </a:lnTo>
                <a:lnTo>
                  <a:pt x="662293" y="2260599"/>
                </a:lnTo>
                <a:lnTo>
                  <a:pt x="696158" y="2285999"/>
                </a:lnTo>
                <a:lnTo>
                  <a:pt x="731162" y="2311399"/>
                </a:lnTo>
                <a:lnTo>
                  <a:pt x="767266" y="2336799"/>
                </a:lnTo>
                <a:lnTo>
                  <a:pt x="804431" y="2362199"/>
                </a:lnTo>
                <a:lnTo>
                  <a:pt x="842619" y="2387599"/>
                </a:lnTo>
                <a:lnTo>
                  <a:pt x="881790" y="2412999"/>
                </a:lnTo>
                <a:lnTo>
                  <a:pt x="921907" y="2425699"/>
                </a:lnTo>
                <a:lnTo>
                  <a:pt x="962929" y="2451099"/>
                </a:lnTo>
                <a:lnTo>
                  <a:pt x="1091046" y="2489199"/>
                </a:lnTo>
                <a:lnTo>
                  <a:pt x="1225922" y="2527299"/>
                </a:lnTo>
                <a:lnTo>
                  <a:pt x="1272202" y="2527299"/>
                </a:lnTo>
                <a:lnTo>
                  <a:pt x="1319077" y="2539999"/>
                </a:lnTo>
                <a:lnTo>
                  <a:pt x="2259966" y="2539999"/>
                </a:lnTo>
                <a:lnTo>
                  <a:pt x="2241807" y="2552699"/>
                </a:lnTo>
                <a:lnTo>
                  <a:pt x="2204606" y="2578099"/>
                </a:lnTo>
                <a:lnTo>
                  <a:pt x="2166550" y="2603499"/>
                </a:lnTo>
                <a:lnTo>
                  <a:pt x="2127665" y="2628899"/>
                </a:lnTo>
                <a:lnTo>
                  <a:pt x="2087978" y="2654299"/>
                </a:lnTo>
                <a:lnTo>
                  <a:pt x="2047515" y="2666999"/>
                </a:lnTo>
                <a:lnTo>
                  <a:pt x="2006302" y="2692399"/>
                </a:lnTo>
                <a:lnTo>
                  <a:pt x="1964367" y="2705099"/>
                </a:lnTo>
                <a:lnTo>
                  <a:pt x="1921736" y="2730499"/>
                </a:lnTo>
                <a:lnTo>
                  <a:pt x="1699071" y="2793999"/>
                </a:lnTo>
                <a:lnTo>
                  <a:pt x="1652822" y="2806699"/>
                </a:lnTo>
                <a:close/>
              </a:path>
              <a:path w="2828925" h="2819400">
                <a:moveTo>
                  <a:pt x="2259966" y="2539999"/>
                </a:moveTo>
                <a:lnTo>
                  <a:pt x="1509844" y="2539999"/>
                </a:lnTo>
                <a:lnTo>
                  <a:pt x="1556720" y="2527299"/>
                </a:lnTo>
                <a:lnTo>
                  <a:pt x="1602999" y="2527299"/>
                </a:lnTo>
                <a:lnTo>
                  <a:pt x="1737876" y="2489199"/>
                </a:lnTo>
                <a:lnTo>
                  <a:pt x="1865992" y="2451099"/>
                </a:lnTo>
                <a:lnTo>
                  <a:pt x="1907015" y="2425699"/>
                </a:lnTo>
                <a:lnTo>
                  <a:pt x="1947131" y="2412999"/>
                </a:lnTo>
                <a:lnTo>
                  <a:pt x="1986303" y="2387599"/>
                </a:lnTo>
                <a:lnTo>
                  <a:pt x="2024491" y="2362199"/>
                </a:lnTo>
                <a:lnTo>
                  <a:pt x="2061656" y="2336799"/>
                </a:lnTo>
                <a:lnTo>
                  <a:pt x="2097760" y="2311399"/>
                </a:lnTo>
                <a:lnTo>
                  <a:pt x="2132764" y="2285999"/>
                </a:lnTo>
                <a:lnTo>
                  <a:pt x="2166629" y="2260599"/>
                </a:lnTo>
                <a:lnTo>
                  <a:pt x="2199316" y="2222499"/>
                </a:lnTo>
                <a:lnTo>
                  <a:pt x="2230787" y="2197099"/>
                </a:lnTo>
                <a:lnTo>
                  <a:pt x="2261003" y="2158999"/>
                </a:lnTo>
                <a:lnTo>
                  <a:pt x="2289925" y="2120899"/>
                </a:lnTo>
                <a:lnTo>
                  <a:pt x="2317514" y="2095499"/>
                </a:lnTo>
                <a:lnTo>
                  <a:pt x="2343731" y="2057399"/>
                </a:lnTo>
                <a:lnTo>
                  <a:pt x="2368538" y="2019299"/>
                </a:lnTo>
                <a:lnTo>
                  <a:pt x="2391896" y="1981199"/>
                </a:lnTo>
                <a:lnTo>
                  <a:pt x="2413766" y="1943099"/>
                </a:lnTo>
                <a:lnTo>
                  <a:pt x="2434109" y="1904999"/>
                </a:lnTo>
                <a:lnTo>
                  <a:pt x="2452887" y="1854199"/>
                </a:lnTo>
                <a:lnTo>
                  <a:pt x="2470060" y="1816099"/>
                </a:lnTo>
                <a:lnTo>
                  <a:pt x="2485591" y="1777999"/>
                </a:lnTo>
                <a:lnTo>
                  <a:pt x="2499439" y="1727199"/>
                </a:lnTo>
                <a:lnTo>
                  <a:pt x="2511567" y="1689099"/>
                </a:lnTo>
                <a:lnTo>
                  <a:pt x="2521936" y="1638299"/>
                </a:lnTo>
                <a:lnTo>
                  <a:pt x="2530506" y="1600199"/>
                </a:lnTo>
                <a:lnTo>
                  <a:pt x="2537239" y="1549399"/>
                </a:lnTo>
                <a:lnTo>
                  <a:pt x="2542097" y="1498599"/>
                </a:lnTo>
                <a:lnTo>
                  <a:pt x="2545040" y="1460499"/>
                </a:lnTo>
                <a:lnTo>
                  <a:pt x="2546029" y="1409699"/>
                </a:lnTo>
                <a:lnTo>
                  <a:pt x="2545040" y="1358899"/>
                </a:lnTo>
                <a:lnTo>
                  <a:pt x="2542097" y="1308099"/>
                </a:lnTo>
                <a:lnTo>
                  <a:pt x="2537239" y="1269999"/>
                </a:lnTo>
                <a:lnTo>
                  <a:pt x="2530506" y="1219199"/>
                </a:lnTo>
                <a:lnTo>
                  <a:pt x="2521936" y="1168399"/>
                </a:lnTo>
                <a:lnTo>
                  <a:pt x="2511567" y="1130299"/>
                </a:lnTo>
                <a:lnTo>
                  <a:pt x="2499439" y="1079499"/>
                </a:lnTo>
                <a:lnTo>
                  <a:pt x="2485591" y="1041399"/>
                </a:lnTo>
                <a:lnTo>
                  <a:pt x="2470060" y="1003299"/>
                </a:lnTo>
                <a:lnTo>
                  <a:pt x="2452887" y="952499"/>
                </a:lnTo>
                <a:lnTo>
                  <a:pt x="2434109" y="914399"/>
                </a:lnTo>
                <a:lnTo>
                  <a:pt x="2413766" y="876299"/>
                </a:lnTo>
                <a:lnTo>
                  <a:pt x="2391896" y="838199"/>
                </a:lnTo>
                <a:lnTo>
                  <a:pt x="2368538" y="800099"/>
                </a:lnTo>
                <a:lnTo>
                  <a:pt x="2343731" y="761999"/>
                </a:lnTo>
                <a:lnTo>
                  <a:pt x="2317514" y="723899"/>
                </a:lnTo>
                <a:lnTo>
                  <a:pt x="2289925" y="685799"/>
                </a:lnTo>
                <a:lnTo>
                  <a:pt x="2261003" y="660399"/>
                </a:lnTo>
                <a:lnTo>
                  <a:pt x="2230787" y="622299"/>
                </a:lnTo>
                <a:lnTo>
                  <a:pt x="2199316" y="596899"/>
                </a:lnTo>
                <a:lnTo>
                  <a:pt x="2166629" y="558799"/>
                </a:lnTo>
                <a:lnTo>
                  <a:pt x="2132764" y="533399"/>
                </a:lnTo>
                <a:lnTo>
                  <a:pt x="2097760" y="507999"/>
                </a:lnTo>
                <a:lnTo>
                  <a:pt x="2061656" y="482599"/>
                </a:lnTo>
                <a:lnTo>
                  <a:pt x="2024491" y="457199"/>
                </a:lnTo>
                <a:lnTo>
                  <a:pt x="1986303" y="431799"/>
                </a:lnTo>
                <a:lnTo>
                  <a:pt x="1947131" y="406399"/>
                </a:lnTo>
                <a:lnTo>
                  <a:pt x="1907015" y="393699"/>
                </a:lnTo>
                <a:lnTo>
                  <a:pt x="1865992" y="368299"/>
                </a:lnTo>
                <a:lnTo>
                  <a:pt x="1781384" y="342899"/>
                </a:lnTo>
                <a:lnTo>
                  <a:pt x="1737876" y="317499"/>
                </a:lnTo>
                <a:lnTo>
                  <a:pt x="1693616" y="304799"/>
                </a:lnTo>
                <a:lnTo>
                  <a:pt x="1648645" y="304799"/>
                </a:lnTo>
                <a:lnTo>
                  <a:pt x="1556720" y="279399"/>
                </a:lnTo>
                <a:lnTo>
                  <a:pt x="2259966" y="279399"/>
                </a:lnTo>
                <a:lnTo>
                  <a:pt x="2278125" y="292099"/>
                </a:lnTo>
                <a:lnTo>
                  <a:pt x="2313534" y="317499"/>
                </a:lnTo>
                <a:lnTo>
                  <a:pt x="2348008" y="342899"/>
                </a:lnTo>
                <a:lnTo>
                  <a:pt x="2381521" y="380999"/>
                </a:lnTo>
                <a:lnTo>
                  <a:pt x="2414044" y="406399"/>
                </a:lnTo>
                <a:lnTo>
                  <a:pt x="2445553" y="444499"/>
                </a:lnTo>
                <a:lnTo>
                  <a:pt x="2476020" y="469899"/>
                </a:lnTo>
                <a:lnTo>
                  <a:pt x="2505418" y="507999"/>
                </a:lnTo>
                <a:lnTo>
                  <a:pt x="2533722" y="546099"/>
                </a:lnTo>
                <a:lnTo>
                  <a:pt x="2560904" y="584199"/>
                </a:lnTo>
                <a:lnTo>
                  <a:pt x="2586938" y="622299"/>
                </a:lnTo>
                <a:lnTo>
                  <a:pt x="2611798" y="660399"/>
                </a:lnTo>
                <a:lnTo>
                  <a:pt x="2635456" y="698499"/>
                </a:lnTo>
                <a:lnTo>
                  <a:pt x="2657886" y="736599"/>
                </a:lnTo>
                <a:lnTo>
                  <a:pt x="2679062" y="774699"/>
                </a:lnTo>
                <a:lnTo>
                  <a:pt x="2698957" y="812799"/>
                </a:lnTo>
                <a:lnTo>
                  <a:pt x="2717544" y="863599"/>
                </a:lnTo>
                <a:lnTo>
                  <a:pt x="2734798" y="901699"/>
                </a:lnTo>
                <a:lnTo>
                  <a:pt x="2750690" y="939799"/>
                </a:lnTo>
                <a:lnTo>
                  <a:pt x="2765195" y="990599"/>
                </a:lnTo>
                <a:lnTo>
                  <a:pt x="2778286" y="1028699"/>
                </a:lnTo>
                <a:lnTo>
                  <a:pt x="2789937" y="1079499"/>
                </a:lnTo>
                <a:lnTo>
                  <a:pt x="2800120" y="1117599"/>
                </a:lnTo>
                <a:lnTo>
                  <a:pt x="2808810" y="1168399"/>
                </a:lnTo>
                <a:lnTo>
                  <a:pt x="2815979" y="1219199"/>
                </a:lnTo>
                <a:lnTo>
                  <a:pt x="2821602" y="1269999"/>
                </a:lnTo>
                <a:lnTo>
                  <a:pt x="2825650" y="1308099"/>
                </a:lnTo>
                <a:lnTo>
                  <a:pt x="2828099" y="1358899"/>
                </a:lnTo>
                <a:lnTo>
                  <a:pt x="2828922" y="1409699"/>
                </a:lnTo>
                <a:lnTo>
                  <a:pt x="2828099" y="1460499"/>
                </a:lnTo>
                <a:lnTo>
                  <a:pt x="2825650" y="1498599"/>
                </a:lnTo>
                <a:lnTo>
                  <a:pt x="2821602" y="1549399"/>
                </a:lnTo>
                <a:lnTo>
                  <a:pt x="2815979" y="1600199"/>
                </a:lnTo>
                <a:lnTo>
                  <a:pt x="2808810" y="1650999"/>
                </a:lnTo>
                <a:lnTo>
                  <a:pt x="2800120" y="1689099"/>
                </a:lnTo>
                <a:lnTo>
                  <a:pt x="2789937" y="1739899"/>
                </a:lnTo>
                <a:lnTo>
                  <a:pt x="2778286" y="1777999"/>
                </a:lnTo>
                <a:lnTo>
                  <a:pt x="2765195" y="1828799"/>
                </a:lnTo>
                <a:lnTo>
                  <a:pt x="2750690" y="1866899"/>
                </a:lnTo>
                <a:lnTo>
                  <a:pt x="2734798" y="1917699"/>
                </a:lnTo>
                <a:lnTo>
                  <a:pt x="2717544" y="1955799"/>
                </a:lnTo>
                <a:lnTo>
                  <a:pt x="2698957" y="1993899"/>
                </a:lnTo>
                <a:lnTo>
                  <a:pt x="2679062" y="2044699"/>
                </a:lnTo>
                <a:lnTo>
                  <a:pt x="2657886" y="2082799"/>
                </a:lnTo>
                <a:lnTo>
                  <a:pt x="2635456" y="2120899"/>
                </a:lnTo>
                <a:lnTo>
                  <a:pt x="2611798" y="2158999"/>
                </a:lnTo>
                <a:lnTo>
                  <a:pt x="2586938" y="2197099"/>
                </a:lnTo>
                <a:lnTo>
                  <a:pt x="2560904" y="2235199"/>
                </a:lnTo>
                <a:lnTo>
                  <a:pt x="2533722" y="2273299"/>
                </a:lnTo>
                <a:lnTo>
                  <a:pt x="2505418" y="2311399"/>
                </a:lnTo>
                <a:lnTo>
                  <a:pt x="2476020" y="2336799"/>
                </a:lnTo>
                <a:lnTo>
                  <a:pt x="2445553" y="2374899"/>
                </a:lnTo>
                <a:lnTo>
                  <a:pt x="2414044" y="2412999"/>
                </a:lnTo>
                <a:lnTo>
                  <a:pt x="2381521" y="2438399"/>
                </a:lnTo>
                <a:lnTo>
                  <a:pt x="2348008" y="2463799"/>
                </a:lnTo>
                <a:lnTo>
                  <a:pt x="2313534" y="2501899"/>
                </a:lnTo>
                <a:lnTo>
                  <a:pt x="2278125" y="2527299"/>
                </a:lnTo>
                <a:lnTo>
                  <a:pt x="2259966" y="2539999"/>
                </a:lnTo>
                <a:close/>
              </a:path>
              <a:path w="2828925" h="2819400">
                <a:moveTo>
                  <a:pt x="1096207" y="1943099"/>
                </a:moveTo>
                <a:lnTo>
                  <a:pt x="887353" y="1727199"/>
                </a:lnTo>
                <a:lnTo>
                  <a:pt x="993438" y="1511299"/>
                </a:lnTo>
                <a:lnTo>
                  <a:pt x="463015" y="1511299"/>
                </a:lnTo>
                <a:lnTo>
                  <a:pt x="486966" y="1473199"/>
                </a:lnTo>
                <a:lnTo>
                  <a:pt x="516010" y="1435099"/>
                </a:lnTo>
                <a:lnTo>
                  <a:pt x="549580" y="1396999"/>
                </a:lnTo>
                <a:lnTo>
                  <a:pt x="587110" y="1371599"/>
                </a:lnTo>
                <a:lnTo>
                  <a:pt x="628035" y="1333499"/>
                </a:lnTo>
                <a:lnTo>
                  <a:pt x="671789" y="1308099"/>
                </a:lnTo>
                <a:lnTo>
                  <a:pt x="717806" y="1282699"/>
                </a:lnTo>
                <a:lnTo>
                  <a:pt x="765521" y="1269999"/>
                </a:lnTo>
                <a:lnTo>
                  <a:pt x="814367" y="1244599"/>
                </a:lnTo>
                <a:lnTo>
                  <a:pt x="962037" y="1206499"/>
                </a:lnTo>
                <a:lnTo>
                  <a:pt x="1009751" y="1206499"/>
                </a:lnTo>
                <a:lnTo>
                  <a:pt x="1055768" y="1193799"/>
                </a:lnTo>
                <a:lnTo>
                  <a:pt x="1099522" y="1193799"/>
                </a:lnTo>
                <a:lnTo>
                  <a:pt x="1126983" y="1168399"/>
                </a:lnTo>
                <a:lnTo>
                  <a:pt x="1156540" y="1142999"/>
                </a:lnTo>
                <a:lnTo>
                  <a:pt x="1188103" y="1117599"/>
                </a:lnTo>
                <a:lnTo>
                  <a:pt x="1221580" y="1079499"/>
                </a:lnTo>
                <a:lnTo>
                  <a:pt x="1256881" y="1054099"/>
                </a:lnTo>
                <a:lnTo>
                  <a:pt x="1293914" y="1028699"/>
                </a:lnTo>
                <a:lnTo>
                  <a:pt x="1332590" y="990599"/>
                </a:lnTo>
                <a:lnTo>
                  <a:pt x="1372816" y="965199"/>
                </a:lnTo>
                <a:lnTo>
                  <a:pt x="1414502" y="939799"/>
                </a:lnTo>
                <a:lnTo>
                  <a:pt x="1457557" y="914399"/>
                </a:lnTo>
                <a:lnTo>
                  <a:pt x="1501891" y="876299"/>
                </a:lnTo>
                <a:lnTo>
                  <a:pt x="1547412" y="850899"/>
                </a:lnTo>
                <a:lnTo>
                  <a:pt x="1594029" y="825499"/>
                </a:lnTo>
                <a:lnTo>
                  <a:pt x="1641652" y="800099"/>
                </a:lnTo>
                <a:lnTo>
                  <a:pt x="1690190" y="787399"/>
                </a:lnTo>
                <a:lnTo>
                  <a:pt x="1789645" y="736599"/>
                </a:lnTo>
                <a:lnTo>
                  <a:pt x="2047929" y="673099"/>
                </a:lnTo>
                <a:lnTo>
                  <a:pt x="2153191" y="673099"/>
                </a:lnTo>
                <a:lnTo>
                  <a:pt x="2151336" y="723899"/>
                </a:lnTo>
                <a:lnTo>
                  <a:pt x="2146673" y="774699"/>
                </a:lnTo>
                <a:lnTo>
                  <a:pt x="2139361" y="825499"/>
                </a:lnTo>
                <a:lnTo>
                  <a:pt x="2129555" y="876299"/>
                </a:lnTo>
                <a:lnTo>
                  <a:pt x="2117415" y="927099"/>
                </a:lnTo>
                <a:lnTo>
                  <a:pt x="2103096" y="977899"/>
                </a:lnTo>
                <a:lnTo>
                  <a:pt x="2086757" y="1015999"/>
                </a:lnTo>
                <a:lnTo>
                  <a:pt x="1697353" y="1015999"/>
                </a:lnTo>
                <a:lnTo>
                  <a:pt x="1656067" y="1028699"/>
                </a:lnTo>
                <a:lnTo>
                  <a:pt x="1622346" y="1054099"/>
                </a:lnTo>
                <a:lnTo>
                  <a:pt x="1599607" y="1079499"/>
                </a:lnTo>
                <a:lnTo>
                  <a:pt x="1591268" y="1130299"/>
                </a:lnTo>
                <a:lnTo>
                  <a:pt x="1599607" y="1168399"/>
                </a:lnTo>
                <a:lnTo>
                  <a:pt x="1622346" y="1206499"/>
                </a:lnTo>
                <a:lnTo>
                  <a:pt x="1656067" y="1219199"/>
                </a:lnTo>
                <a:lnTo>
                  <a:pt x="1697353" y="1231899"/>
                </a:lnTo>
                <a:lnTo>
                  <a:pt x="1992306" y="1231899"/>
                </a:lnTo>
                <a:lnTo>
                  <a:pt x="1980267" y="1257299"/>
                </a:lnTo>
                <a:lnTo>
                  <a:pt x="1955111" y="1295399"/>
                </a:lnTo>
                <a:lnTo>
                  <a:pt x="1929037" y="1346199"/>
                </a:lnTo>
                <a:lnTo>
                  <a:pt x="1902202" y="1384299"/>
                </a:lnTo>
                <a:lnTo>
                  <a:pt x="1874764" y="1422399"/>
                </a:lnTo>
                <a:lnTo>
                  <a:pt x="1846879" y="1460499"/>
                </a:lnTo>
                <a:lnTo>
                  <a:pt x="1734027" y="1612899"/>
                </a:lnTo>
                <a:lnTo>
                  <a:pt x="1706273" y="1638299"/>
                </a:lnTo>
                <a:lnTo>
                  <a:pt x="1679017" y="1676399"/>
                </a:lnTo>
                <a:lnTo>
                  <a:pt x="1652417" y="1701799"/>
                </a:lnTo>
                <a:lnTo>
                  <a:pt x="1626630" y="1727199"/>
                </a:lnTo>
                <a:lnTo>
                  <a:pt x="1625215" y="1765299"/>
                </a:lnTo>
                <a:lnTo>
                  <a:pt x="1620972" y="1816099"/>
                </a:lnTo>
                <a:lnTo>
                  <a:pt x="1619204" y="1828799"/>
                </a:lnTo>
                <a:lnTo>
                  <a:pt x="1308376" y="1828799"/>
                </a:lnTo>
                <a:lnTo>
                  <a:pt x="1096207" y="1943099"/>
                </a:lnTo>
                <a:close/>
              </a:path>
              <a:path w="2828925" h="2819400">
                <a:moveTo>
                  <a:pt x="1992306" y="1231899"/>
                </a:moveTo>
                <a:lnTo>
                  <a:pt x="1697353" y="1231899"/>
                </a:lnTo>
                <a:lnTo>
                  <a:pt x="1738639" y="1219199"/>
                </a:lnTo>
                <a:lnTo>
                  <a:pt x="1772360" y="1206499"/>
                </a:lnTo>
                <a:lnTo>
                  <a:pt x="1795098" y="1168399"/>
                </a:lnTo>
                <a:lnTo>
                  <a:pt x="1803437" y="1130299"/>
                </a:lnTo>
                <a:lnTo>
                  <a:pt x="1795098" y="1079499"/>
                </a:lnTo>
                <a:lnTo>
                  <a:pt x="1772360" y="1054099"/>
                </a:lnTo>
                <a:lnTo>
                  <a:pt x="1738639" y="1028699"/>
                </a:lnTo>
                <a:lnTo>
                  <a:pt x="1697353" y="1015999"/>
                </a:lnTo>
                <a:lnTo>
                  <a:pt x="2086757" y="1015999"/>
                </a:lnTo>
                <a:lnTo>
                  <a:pt x="2068555" y="1066799"/>
                </a:lnTo>
                <a:lnTo>
                  <a:pt x="2048648" y="1117599"/>
                </a:lnTo>
                <a:lnTo>
                  <a:pt x="2027192" y="1168399"/>
                </a:lnTo>
                <a:lnTo>
                  <a:pt x="2004346" y="1206499"/>
                </a:lnTo>
                <a:lnTo>
                  <a:pt x="1992306" y="1231899"/>
                </a:lnTo>
                <a:close/>
              </a:path>
              <a:path w="2828925" h="2819400">
                <a:moveTo>
                  <a:pt x="672422" y="2146299"/>
                </a:moveTo>
                <a:lnTo>
                  <a:pt x="675055" y="1981199"/>
                </a:lnTo>
                <a:lnTo>
                  <a:pt x="693486" y="1879599"/>
                </a:lnTo>
                <a:lnTo>
                  <a:pt x="743515" y="1828799"/>
                </a:lnTo>
                <a:lnTo>
                  <a:pt x="840940" y="1790699"/>
                </a:lnTo>
                <a:lnTo>
                  <a:pt x="860832" y="1816099"/>
                </a:lnTo>
                <a:lnTo>
                  <a:pt x="851163" y="1828799"/>
                </a:lnTo>
                <a:lnTo>
                  <a:pt x="829891" y="1866899"/>
                </a:lnTo>
                <a:lnTo>
                  <a:pt x="808618" y="1930399"/>
                </a:lnTo>
                <a:lnTo>
                  <a:pt x="798949" y="2019299"/>
                </a:lnTo>
                <a:lnTo>
                  <a:pt x="1007465" y="2019299"/>
                </a:lnTo>
                <a:lnTo>
                  <a:pt x="963670" y="2070099"/>
                </a:lnTo>
                <a:lnTo>
                  <a:pt x="853502" y="2120899"/>
                </a:lnTo>
                <a:lnTo>
                  <a:pt x="672422" y="2146299"/>
                </a:lnTo>
                <a:close/>
              </a:path>
              <a:path w="2828925" h="2819400">
                <a:moveTo>
                  <a:pt x="1308376" y="2362199"/>
                </a:moveTo>
                <a:lnTo>
                  <a:pt x="1308376" y="1828799"/>
                </a:lnTo>
                <a:lnTo>
                  <a:pt x="1619204" y="1828799"/>
                </a:lnTo>
                <a:lnTo>
                  <a:pt x="1613900" y="1866899"/>
                </a:lnTo>
                <a:lnTo>
                  <a:pt x="1603998" y="1917699"/>
                </a:lnTo>
                <a:lnTo>
                  <a:pt x="1591268" y="1955799"/>
                </a:lnTo>
                <a:lnTo>
                  <a:pt x="1575709" y="2006599"/>
                </a:lnTo>
                <a:lnTo>
                  <a:pt x="1557321" y="2057399"/>
                </a:lnTo>
                <a:lnTo>
                  <a:pt x="1536104" y="2108199"/>
                </a:lnTo>
                <a:lnTo>
                  <a:pt x="1512058" y="2158999"/>
                </a:lnTo>
                <a:lnTo>
                  <a:pt x="1485184" y="2197099"/>
                </a:lnTo>
                <a:lnTo>
                  <a:pt x="1455480" y="2235199"/>
                </a:lnTo>
                <a:lnTo>
                  <a:pt x="1422947" y="2273299"/>
                </a:lnTo>
                <a:lnTo>
                  <a:pt x="1387586" y="2311399"/>
                </a:lnTo>
                <a:lnTo>
                  <a:pt x="1349395" y="2336799"/>
                </a:lnTo>
                <a:lnTo>
                  <a:pt x="1308376" y="2362199"/>
                </a:lnTo>
                <a:close/>
              </a:path>
              <a:path w="2828925" h="2819400">
                <a:moveTo>
                  <a:pt x="1007465" y="2019299"/>
                </a:moveTo>
                <a:lnTo>
                  <a:pt x="929897" y="2019299"/>
                </a:lnTo>
                <a:lnTo>
                  <a:pt x="967417" y="1993899"/>
                </a:lnTo>
                <a:lnTo>
                  <a:pt x="1013328" y="1968499"/>
                </a:lnTo>
                <a:lnTo>
                  <a:pt x="1033219" y="1981199"/>
                </a:lnTo>
                <a:lnTo>
                  <a:pt x="1018413" y="2006599"/>
                </a:lnTo>
                <a:lnTo>
                  <a:pt x="1007465" y="2019299"/>
                </a:lnTo>
                <a:close/>
              </a:path>
              <a:path w="2828925" h="2819400">
                <a:moveTo>
                  <a:pt x="1558821" y="2819399"/>
                </a:moveTo>
                <a:lnTo>
                  <a:pt x="1270099" y="2819399"/>
                </a:lnTo>
                <a:lnTo>
                  <a:pt x="1222857" y="2806699"/>
                </a:lnTo>
                <a:lnTo>
                  <a:pt x="1606063" y="2806699"/>
                </a:lnTo>
                <a:lnTo>
                  <a:pt x="1558821" y="2819399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4102653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4531278"/>
            <a:ext cx="95250" cy="952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30" y="3437871"/>
            <a:ext cx="10036175" cy="1311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Mark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chemeClr val="tx1"/>
                </a:solidFill>
                <a:latin typeface="Trebuchet MS"/>
                <a:cs typeface="Trebuchet MS"/>
              </a:rPr>
              <a:t>map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Mark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success/failed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chemeClr val="tx1"/>
                </a:solidFill>
                <a:latin typeface="Trebuchet MS"/>
                <a:cs typeface="Trebuchet MS"/>
              </a:rPr>
              <a:t>map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distances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proximities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Interactive</a:t>
            </a:r>
            <a:r>
              <a:rPr spc="-380" dirty="0"/>
              <a:t> </a:t>
            </a:r>
            <a:r>
              <a:rPr spc="-275" dirty="0"/>
              <a:t>Visual</a:t>
            </a:r>
            <a:r>
              <a:rPr spc="-375" dirty="0"/>
              <a:t> </a:t>
            </a:r>
            <a:r>
              <a:rPr spc="-240" dirty="0"/>
              <a:t>Analytics</a:t>
            </a:r>
            <a:r>
              <a:rPr spc="-375" dirty="0"/>
              <a:t> </a:t>
            </a:r>
            <a:r>
              <a:rPr spc="-425" dirty="0"/>
              <a:t>with</a:t>
            </a:r>
            <a:r>
              <a:rPr spc="-375" dirty="0"/>
              <a:t> </a:t>
            </a:r>
            <a:r>
              <a:rPr spc="-350" dirty="0"/>
              <a:t>Folium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8839" y="5283799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288297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8839" y="794049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3437871"/>
            <a:ext cx="15864840" cy="557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807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NumPy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array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column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chemeClr val="tx1"/>
                </a:solidFill>
                <a:latin typeface="Trebuchet MS"/>
                <a:cs typeface="Trebuchet MS"/>
              </a:rPr>
              <a:t>Class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data,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applying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0" dirty="0">
                <a:solidFill>
                  <a:schemeClr val="tx1"/>
                </a:solidFill>
                <a:latin typeface="Trebuchet MS"/>
                <a:cs typeface="Trebuchet MS"/>
              </a:rPr>
              <a:t>to_numpy()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chemeClr val="tx1"/>
                </a:solidFill>
                <a:latin typeface="Trebuchet MS"/>
                <a:cs typeface="Trebuchet MS"/>
              </a:rPr>
              <a:t>assign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Y,make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sure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output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90" dirty="0">
                <a:solidFill>
                  <a:schemeClr val="tx1"/>
                </a:solidFill>
                <a:latin typeface="Trebuchet MS"/>
                <a:cs typeface="Trebuchet MS"/>
              </a:rPr>
              <a:t>Pandas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series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(only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95" dirty="0">
                <a:solidFill>
                  <a:schemeClr val="tx1"/>
                </a:solidFill>
                <a:latin typeface="Trebuchet MS"/>
                <a:cs typeface="Trebuchet MS"/>
              </a:rPr>
              <a:t>one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bracket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df['name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chemeClr val="tx1"/>
                </a:solidFill>
                <a:latin typeface="Trebuchet MS"/>
                <a:cs typeface="Trebuchet MS"/>
              </a:rPr>
              <a:t>column']).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 marR="414020">
              <a:lnSpc>
                <a:spcPct val="114799"/>
              </a:lnSpc>
              <a:spcBef>
                <a:spcPts val="255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Standardize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chemeClr val="tx1"/>
                </a:solidFill>
                <a:latin typeface="Trebuchet MS"/>
                <a:cs typeface="Trebuchet MS"/>
              </a:rPr>
              <a:t>reassign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transform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provided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below.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851400">
              <a:lnSpc>
                <a:spcPct val="114799"/>
              </a:lnSpc>
              <a:spcBef>
                <a:spcPts val="1155"/>
              </a:spcBef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function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chemeClr val="tx1"/>
                </a:solidFill>
                <a:latin typeface="Trebuchet MS"/>
                <a:cs typeface="Trebuchet MS"/>
              </a:rPr>
              <a:t>train_test_split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chemeClr val="tx1"/>
                </a:solidFill>
                <a:latin typeface="Trebuchet MS"/>
                <a:cs typeface="Trebuchet MS"/>
              </a:rPr>
              <a:t>split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chemeClr val="tx1"/>
                </a:solidFill>
                <a:latin typeface="Trebuchet MS"/>
                <a:cs typeface="Trebuchet MS"/>
              </a:rPr>
              <a:t>into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training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data.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test_size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0.2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random_state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881245">
              <a:lnSpc>
                <a:spcPct val="114799"/>
              </a:lnSpc>
            </a:pP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2.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training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should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85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5" dirty="0">
                <a:solidFill>
                  <a:schemeClr val="tx1"/>
                </a:solidFill>
                <a:latin typeface="Trebuchet MS"/>
                <a:cs typeface="Trebuchet MS"/>
              </a:rPr>
              <a:t>assigned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following </a:t>
            </a:r>
            <a:r>
              <a:rPr sz="2450" spc="75" dirty="0">
                <a:solidFill>
                  <a:schemeClr val="tx1"/>
                </a:solidFill>
                <a:latin typeface="Trebuchet MS"/>
                <a:cs typeface="Trebuchet MS"/>
              </a:rPr>
              <a:t>labels.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>
              <a:lnSpc>
                <a:spcPts val="2885"/>
              </a:lnSpc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logistic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regression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 marR="5080">
              <a:lnSpc>
                <a:spcPct val="114799"/>
              </a:lnSpc>
            </a:pP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logreg_cv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parameters.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1525" y="5143499"/>
            <a:ext cx="10896599" cy="590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5530" y="3437871"/>
            <a:ext cx="1239075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output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logistic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regression.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best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attribute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best_params_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validation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attribute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best_score_.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6458803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77510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17" y="7230959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1223" y="3360511"/>
            <a:ext cx="7600949" cy="57054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9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521055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support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vector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5" dirty="0">
                <a:solidFill>
                  <a:schemeClr val="tx1"/>
                </a:solidFill>
                <a:latin typeface="Trebuchet MS"/>
                <a:cs typeface="Trebuchet MS"/>
              </a:rPr>
              <a:t>machine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svm_cv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-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parameters.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2014" y="4874824"/>
            <a:ext cx="101244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455" dirty="0">
                <a:solidFill>
                  <a:srgbClr val="F1E8E8"/>
                </a:solidFill>
                <a:latin typeface="Verdana"/>
                <a:cs typeface="Verdana"/>
              </a:rPr>
              <a:t>0.8482142857142856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56883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43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7098" y="7340992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477240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decision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tree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classifier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tree_cv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0092" y="4874824"/>
            <a:ext cx="992822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545" dirty="0">
                <a:solidFill>
                  <a:srgbClr val="F1E8E8"/>
                </a:solidFill>
                <a:latin typeface="Verdana"/>
                <a:cs typeface="Verdana"/>
              </a:rPr>
              <a:t>0.8714285714285713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46407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82783"/>
            <a:ext cx="119659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tree_cv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3107" y="7190177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387069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k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nearest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neighbors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knn_cv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chemeClr val="tx1"/>
                </a:solidFill>
                <a:latin typeface="Trebuchet MS"/>
                <a:cs typeface="Trebuchet MS"/>
              </a:rPr>
              <a:t>with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1419" y="4874824"/>
            <a:ext cx="10125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455" dirty="0">
                <a:solidFill>
                  <a:srgbClr val="F1E8E8"/>
                </a:solidFill>
                <a:latin typeface="Verdana"/>
                <a:cs typeface="Verdana"/>
              </a:rPr>
              <a:t>0.8482142857142858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56883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43"/>
            <a:ext cx="1189418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knn_cv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17" y="7595591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7870" y="5387680"/>
            <a:ext cx="4112414" cy="4102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2174723"/>
            <a:ext cx="90678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20" dirty="0">
                <a:solidFill>
                  <a:srgbClr val="F1E8E8"/>
                </a:solidFill>
                <a:latin typeface="Verdana"/>
                <a:cs typeface="Verdana"/>
              </a:rPr>
              <a:t>Machine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55" dirty="0">
                <a:solidFill>
                  <a:srgbClr val="F1E8E8"/>
                </a:solidFill>
                <a:latin typeface="Verdana"/>
                <a:cs typeface="Verdana"/>
              </a:rPr>
              <a:t>Learning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195" dirty="0">
                <a:solidFill>
                  <a:srgbClr val="F1E8E8"/>
                </a:solidFill>
                <a:latin typeface="Verdana"/>
                <a:cs typeface="Verdana"/>
              </a:rPr>
              <a:t>Prediction</a:t>
            </a:r>
            <a:endParaRPr sz="4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420" y="4365656"/>
            <a:ext cx="169062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80" dirty="0">
                <a:solidFill>
                  <a:srgbClr val="F1E8E8"/>
                </a:solidFill>
                <a:latin typeface="Verdana"/>
                <a:cs typeface="Verdana"/>
              </a:rPr>
              <a:t>"Practically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04" dirty="0">
                <a:solidFill>
                  <a:srgbClr val="F1E8E8"/>
                </a:solidFill>
                <a:latin typeface="Verdana"/>
                <a:cs typeface="Verdana"/>
              </a:rPr>
              <a:t>all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10" dirty="0">
                <a:solidFill>
                  <a:srgbClr val="F1E8E8"/>
                </a:solidFill>
                <a:latin typeface="Verdana"/>
                <a:cs typeface="Verdana"/>
              </a:rPr>
              <a:t>these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algorithms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90" dirty="0">
                <a:solidFill>
                  <a:srgbClr val="F1E8E8"/>
                </a:solidFill>
                <a:latin typeface="Verdana"/>
                <a:cs typeface="Verdana"/>
              </a:rPr>
              <a:t>give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85" dirty="0">
                <a:solidFill>
                  <a:srgbClr val="F1E8E8"/>
                </a:solidFill>
                <a:latin typeface="Verdana"/>
                <a:cs typeface="Verdana"/>
              </a:rPr>
              <a:t>the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same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75" dirty="0">
                <a:solidFill>
                  <a:srgbClr val="F1E8E8"/>
                </a:solidFill>
                <a:latin typeface="Verdana"/>
                <a:cs typeface="Verdana"/>
              </a:rPr>
              <a:t>result"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16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ConcluSion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xfrm>
            <a:off x="1371600" y="4533900"/>
            <a:ext cx="13238489" cy="3605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1144270" indent="0">
              <a:lnSpc>
                <a:spcPct val="116100"/>
              </a:lnSpc>
              <a:spcBef>
                <a:spcPts val="100"/>
              </a:spcBef>
              <a:buNone/>
            </a:pPr>
            <a:r>
              <a:rPr sz="1800" spc="125" dirty="0">
                <a:solidFill>
                  <a:schemeClr val="tx1"/>
                </a:solidFill>
              </a:rPr>
              <a:t>There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is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370" dirty="0">
                <a:solidFill>
                  <a:schemeClr val="tx1"/>
                </a:solidFill>
              </a:rPr>
              <a:t>a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50" dirty="0">
                <a:solidFill>
                  <a:schemeClr val="tx1"/>
                </a:solidFill>
              </a:rPr>
              <a:t>correlation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55" dirty="0">
                <a:solidFill>
                  <a:schemeClr val="tx1"/>
                </a:solidFill>
              </a:rPr>
              <a:t>between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00" dirty="0">
                <a:solidFill>
                  <a:schemeClr val="tx1"/>
                </a:solidFill>
              </a:rPr>
              <a:t>launch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75" dirty="0">
                <a:solidFill>
                  <a:schemeClr val="tx1"/>
                </a:solidFill>
              </a:rPr>
              <a:t>site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75" dirty="0">
                <a:solidFill>
                  <a:schemeClr val="tx1"/>
                </a:solidFill>
              </a:rPr>
              <a:t>and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14" dirty="0">
                <a:solidFill>
                  <a:schemeClr val="tx1"/>
                </a:solidFill>
              </a:rPr>
              <a:t>rate </a:t>
            </a:r>
            <a:r>
              <a:rPr sz="1800" spc="200" dirty="0">
                <a:solidFill>
                  <a:schemeClr val="tx1"/>
                </a:solidFill>
              </a:rPr>
              <a:t>Payload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95" dirty="0">
                <a:solidFill>
                  <a:schemeClr val="tx1"/>
                </a:solidFill>
              </a:rPr>
              <a:t>mass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is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204" dirty="0">
                <a:solidFill>
                  <a:schemeClr val="tx1"/>
                </a:solidFill>
              </a:rPr>
              <a:t>also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associated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with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-35" dirty="0">
                <a:solidFill>
                  <a:schemeClr val="tx1"/>
                </a:solidFill>
              </a:rPr>
              <a:t>rate.: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195" dirty="0">
                <a:solidFill>
                  <a:schemeClr val="tx1"/>
                </a:solidFill>
              </a:rPr>
              <a:t>more </a:t>
            </a:r>
            <a:r>
              <a:rPr sz="1800" spc="210" dirty="0">
                <a:solidFill>
                  <a:schemeClr val="tx1"/>
                </a:solidFill>
              </a:rPr>
              <a:t>massive</a:t>
            </a:r>
            <a:r>
              <a:rPr sz="1800" spc="-70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70" dirty="0">
                <a:solidFill>
                  <a:schemeClr val="tx1"/>
                </a:solidFill>
              </a:rPr>
              <a:t>payload,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45" dirty="0">
                <a:solidFill>
                  <a:schemeClr val="tx1"/>
                </a:solidFill>
              </a:rPr>
              <a:t>less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likely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first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stage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-50" dirty="0">
                <a:solidFill>
                  <a:schemeClr val="tx1"/>
                </a:solidFill>
              </a:rPr>
              <a:t>will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95" dirty="0">
                <a:solidFill>
                  <a:schemeClr val="tx1"/>
                </a:solidFill>
              </a:rPr>
              <a:t>return</a:t>
            </a:r>
          </a:p>
          <a:p>
            <a:pPr>
              <a:lnSpc>
                <a:spcPct val="100000"/>
              </a:lnSpc>
            </a:pPr>
            <a:endParaRPr sz="1800" spc="95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800" spc="95" dirty="0">
              <a:solidFill>
                <a:schemeClr val="tx1"/>
              </a:solidFill>
            </a:endParaRPr>
          </a:p>
          <a:p>
            <a:pPr marL="0" marR="316865" indent="0">
              <a:lnSpc>
                <a:spcPct val="116100"/>
              </a:lnSpc>
              <a:buNone/>
            </a:pPr>
            <a:r>
              <a:rPr sz="1800" spc="130" dirty="0">
                <a:solidFill>
                  <a:schemeClr val="tx1"/>
                </a:solidFill>
              </a:rPr>
              <a:t>For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95" dirty="0">
                <a:solidFill>
                  <a:schemeClr val="tx1"/>
                </a:solidFill>
              </a:rPr>
              <a:t>orbit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type,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50" dirty="0">
                <a:solidFill>
                  <a:schemeClr val="tx1"/>
                </a:solidFill>
              </a:rPr>
              <a:t>SO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70" dirty="0">
                <a:solidFill>
                  <a:schemeClr val="tx1"/>
                </a:solidFill>
              </a:rPr>
              <a:t>has</a:t>
            </a:r>
            <a:r>
              <a:rPr sz="1800" spc="40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20" dirty="0">
                <a:solidFill>
                  <a:schemeClr val="tx1"/>
                </a:solidFill>
              </a:rPr>
              <a:t>least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40" dirty="0">
                <a:solidFill>
                  <a:schemeClr val="tx1"/>
                </a:solidFill>
              </a:rPr>
              <a:t> </a:t>
            </a:r>
            <a:r>
              <a:rPr sz="1800" spc="70" dirty="0">
                <a:solidFill>
                  <a:schemeClr val="tx1"/>
                </a:solidFill>
              </a:rPr>
              <a:t>while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ES-</a:t>
            </a:r>
            <a:r>
              <a:rPr sz="1800" spc="-195" dirty="0">
                <a:solidFill>
                  <a:schemeClr val="tx1"/>
                </a:solidFill>
              </a:rPr>
              <a:t>L1,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65" dirty="0">
                <a:solidFill>
                  <a:schemeClr val="tx1"/>
                </a:solidFill>
              </a:rPr>
              <a:t>GEO,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10" dirty="0">
                <a:solidFill>
                  <a:schemeClr val="tx1"/>
                </a:solidFill>
              </a:rPr>
              <a:t>HEO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and </a:t>
            </a:r>
            <a:r>
              <a:rPr sz="1800" spc="240" dirty="0">
                <a:solidFill>
                  <a:schemeClr val="tx1"/>
                </a:solidFill>
              </a:rPr>
              <a:t>SSO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29" dirty="0">
                <a:solidFill>
                  <a:schemeClr val="tx1"/>
                </a:solidFill>
              </a:rPr>
              <a:t>have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60" dirty="0">
                <a:solidFill>
                  <a:schemeClr val="tx1"/>
                </a:solidFill>
              </a:rPr>
              <a:t>highest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15" dirty="0">
                <a:solidFill>
                  <a:schemeClr val="tx1"/>
                </a:solidFill>
              </a:rPr>
              <a:t>According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to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yearly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14" dirty="0">
                <a:solidFill>
                  <a:schemeClr val="tx1"/>
                </a:solidFill>
              </a:rPr>
              <a:t>trend</a:t>
            </a:r>
          </a:p>
          <a:p>
            <a:pPr>
              <a:lnSpc>
                <a:spcPct val="100000"/>
              </a:lnSpc>
            </a:pPr>
            <a:endParaRPr sz="1800" spc="114" dirty="0">
              <a:solidFill>
                <a:schemeClr val="tx1"/>
              </a:solidFill>
            </a:endParaRPr>
          </a:p>
          <a:p>
            <a:pPr marL="12700" marR="5080" indent="0" algn="just">
              <a:lnSpc>
                <a:spcPct val="116100"/>
              </a:lnSpc>
              <a:buNone/>
              <a:tabLst>
                <a:tab pos="266700" algn="l"/>
              </a:tabLst>
            </a:pPr>
            <a:r>
              <a:rPr sz="1800" spc="125" dirty="0" smtClean="0">
                <a:solidFill>
                  <a:schemeClr val="tx1"/>
                </a:solidFill>
              </a:rPr>
              <a:t>There</a:t>
            </a:r>
            <a:r>
              <a:rPr sz="1800" spc="10" dirty="0" smtClean="0">
                <a:solidFill>
                  <a:schemeClr val="tx1"/>
                </a:solidFill>
              </a:rPr>
              <a:t>  </a:t>
            </a:r>
            <a:r>
              <a:rPr sz="1800" spc="270" dirty="0">
                <a:solidFill>
                  <a:schemeClr val="tx1"/>
                </a:solidFill>
              </a:rPr>
              <a:t>has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25" dirty="0">
                <a:solidFill>
                  <a:schemeClr val="tx1"/>
                </a:solidFill>
              </a:rPr>
              <a:t>been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90" dirty="0">
                <a:solidFill>
                  <a:schemeClr val="tx1"/>
                </a:solidFill>
              </a:rPr>
              <a:t>an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04" dirty="0">
                <a:solidFill>
                  <a:schemeClr val="tx1"/>
                </a:solidFill>
              </a:rPr>
              <a:t>increase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85" dirty="0">
                <a:solidFill>
                  <a:schemeClr val="tx1"/>
                </a:solidFill>
              </a:rPr>
              <a:t>in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10" dirty="0">
                <a:solidFill>
                  <a:schemeClr val="tx1"/>
                </a:solidFill>
              </a:rPr>
              <a:t> 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90" dirty="0">
                <a:solidFill>
                  <a:schemeClr val="tx1"/>
                </a:solidFill>
              </a:rPr>
              <a:t>since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201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40" dirty="0">
                <a:solidFill>
                  <a:schemeClr val="tx1"/>
                </a:solidFill>
              </a:rPr>
              <a:t>3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70" dirty="0">
                <a:solidFill>
                  <a:schemeClr val="tx1"/>
                </a:solidFill>
              </a:rPr>
              <a:t>kept </a:t>
            </a:r>
            <a:r>
              <a:rPr sz="1800" spc="195" dirty="0">
                <a:solidFill>
                  <a:schemeClr val="tx1"/>
                </a:solidFill>
              </a:rPr>
              <a:t>increasing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till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200" dirty="0">
                <a:solidFill>
                  <a:schemeClr val="tx1"/>
                </a:solidFill>
              </a:rPr>
              <a:t>2020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-400" dirty="0">
                <a:solidFill>
                  <a:schemeClr val="tx1"/>
                </a:solidFill>
              </a:rPr>
              <a:t>•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With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45" dirty="0">
                <a:solidFill>
                  <a:schemeClr val="tx1"/>
                </a:solidFill>
              </a:rPr>
              <a:t>best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200" dirty="0">
                <a:solidFill>
                  <a:schemeClr val="tx1"/>
                </a:solidFill>
              </a:rPr>
              <a:t>parameter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35" dirty="0">
                <a:solidFill>
                  <a:schemeClr val="tx1"/>
                </a:solidFill>
              </a:rPr>
              <a:t>provided,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90" dirty="0">
                <a:solidFill>
                  <a:schemeClr val="tx1"/>
                </a:solidFill>
              </a:rPr>
              <a:t>decision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55" dirty="0">
                <a:solidFill>
                  <a:schemeClr val="tx1"/>
                </a:solidFill>
              </a:rPr>
              <a:t>tree </a:t>
            </a:r>
            <a:r>
              <a:rPr sz="1800" spc="125" dirty="0">
                <a:solidFill>
                  <a:schemeClr val="tx1"/>
                </a:solidFill>
              </a:rPr>
              <a:t>classifier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229" dirty="0">
                <a:solidFill>
                  <a:schemeClr val="tx1"/>
                </a:solidFill>
              </a:rPr>
              <a:t>used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85" dirty="0">
                <a:solidFill>
                  <a:schemeClr val="tx1"/>
                </a:solidFill>
              </a:rPr>
              <a:t>in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50" dirty="0">
                <a:solidFill>
                  <a:schemeClr val="tx1"/>
                </a:solidFill>
              </a:rPr>
              <a:t>prediction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yielded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60" dirty="0">
                <a:solidFill>
                  <a:schemeClr val="tx1"/>
                </a:solidFill>
              </a:rPr>
              <a:t>highest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65" dirty="0">
                <a:solidFill>
                  <a:schemeClr val="tx1"/>
                </a:solidFill>
              </a:rPr>
              <a:t>accuracy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40" dirty="0">
                <a:solidFill>
                  <a:schemeClr val="tx1"/>
                </a:solidFill>
              </a:rPr>
              <a:t>of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235" dirty="0">
                <a:solidFill>
                  <a:schemeClr val="tx1"/>
                </a:solidFill>
              </a:rPr>
              <a:t>84%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-395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1003361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1E8E8"/>
                </a:solidFill>
                <a:latin typeface="Verdana"/>
                <a:cs typeface="Verdana"/>
              </a:rPr>
              <a:t>Konu</a:t>
            </a:r>
            <a:r>
              <a:rPr sz="20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1E8E8"/>
                </a:solidFill>
                <a:latin typeface="Verdana"/>
                <a:cs typeface="Verdana"/>
              </a:rPr>
              <a:t>05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1" y="3459891"/>
            <a:ext cx="85725" cy="85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1" y="5259704"/>
            <a:ext cx="85725" cy="85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3697639"/>
            <a:ext cx="17850485" cy="6726814"/>
            <a:chOff x="216935" y="2175083"/>
            <a:chExt cx="17850485" cy="6726814"/>
          </a:xfrm>
        </p:grpSpPr>
        <p:sp>
          <p:nvSpPr>
            <p:cNvPr id="4" name="object 4"/>
            <p:cNvSpPr/>
            <p:nvPr/>
          </p:nvSpPr>
          <p:spPr>
            <a:xfrm>
              <a:off x="216935" y="8892372"/>
              <a:ext cx="17850485" cy="9525"/>
            </a:xfrm>
            <a:custGeom>
              <a:avLst/>
              <a:gdLst/>
              <a:ahLst/>
              <a:cxnLst/>
              <a:rect l="l" t="t" r="r" b="b"/>
              <a:pathLst>
                <a:path w="17850485" h="9525">
                  <a:moveTo>
                    <a:pt x="0" y="0"/>
                  </a:moveTo>
                  <a:lnTo>
                    <a:pt x="17849966" y="952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159" y="6422653"/>
              <a:ext cx="7372349" cy="2457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1878" y="2175083"/>
              <a:ext cx="8048609" cy="53625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8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495" dirty="0"/>
              <a:t>Introduction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1016000" y="1003361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8162" y="4274149"/>
            <a:ext cx="104775" cy="2462530"/>
            <a:chOff x="1138162" y="4274149"/>
            <a:chExt cx="104775" cy="24625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4274149"/>
              <a:ext cx="104775" cy="1047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5389930"/>
              <a:ext cx="104775" cy="1047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6631350"/>
              <a:ext cx="104775" cy="1047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668006"/>
            <a:ext cx="8267700" cy="435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45" dirty="0">
                <a:solidFill>
                  <a:schemeClr val="tx1"/>
                </a:solidFill>
                <a:latin typeface="Verdana"/>
                <a:cs typeface="Verdana"/>
              </a:rPr>
              <a:t>SpaceX's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" dirty="0">
                <a:solidFill>
                  <a:schemeClr val="tx1"/>
                </a:solidFill>
                <a:latin typeface="Verdana"/>
                <a:cs typeface="Verdana"/>
              </a:rPr>
              <a:t>Goal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681355">
              <a:lnSpc>
                <a:spcPct val="114999"/>
              </a:lnSpc>
            </a:pPr>
            <a:r>
              <a:rPr sz="2500" spc="-60" dirty="0">
                <a:solidFill>
                  <a:schemeClr val="tx1"/>
                </a:solidFill>
                <a:latin typeface="Verdana"/>
                <a:cs typeface="Verdana"/>
              </a:rPr>
              <a:t>Sending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spacecraft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the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chemeClr val="tx1"/>
                </a:solidFill>
                <a:latin typeface="Verdana"/>
                <a:cs typeface="Verdana"/>
              </a:rPr>
              <a:t>international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chemeClr val="tx1"/>
                </a:solidFill>
                <a:latin typeface="Verdana"/>
                <a:cs typeface="Verdana"/>
              </a:rPr>
              <a:t>space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station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5080">
              <a:lnSpc>
                <a:spcPct val="114999"/>
              </a:lnSpc>
              <a:spcBef>
                <a:spcPts val="1885"/>
              </a:spcBef>
            </a:pP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Providing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satellite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chemeClr val="tx1"/>
                </a:solidFill>
                <a:latin typeface="Verdana"/>
                <a:cs typeface="Verdana"/>
              </a:rPr>
              <a:t>internet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whole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world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with </a:t>
            </a:r>
            <a:r>
              <a:rPr sz="2500" spc="-95" dirty="0">
                <a:solidFill>
                  <a:schemeClr val="tx1"/>
                </a:solidFill>
                <a:latin typeface="Verdana"/>
                <a:cs typeface="Verdana"/>
              </a:rPr>
              <a:t>Starlink</a:t>
            </a:r>
            <a:r>
              <a:rPr sz="2500" spc="-17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technology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1511935">
              <a:lnSpc>
                <a:spcPct val="114999"/>
              </a:lnSpc>
              <a:spcBef>
                <a:spcPts val="2875"/>
              </a:spcBef>
            </a:pP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Taking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people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cargo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chemeClr val="tx1"/>
                </a:solidFill>
                <a:latin typeface="Verdana"/>
                <a:cs typeface="Verdana"/>
              </a:rPr>
              <a:t>into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chemeClr val="tx1"/>
                </a:solidFill>
                <a:latin typeface="Verdana"/>
                <a:cs typeface="Verdana"/>
              </a:rPr>
              <a:t>space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chemeClr val="tx1"/>
                </a:solidFill>
                <a:latin typeface="Verdana"/>
                <a:cs typeface="Verdana"/>
              </a:rPr>
              <a:t>and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contributing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6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chemeClr val="tx1"/>
                </a:solidFill>
                <a:latin typeface="Verdana"/>
                <a:cs typeface="Verdana"/>
              </a:rPr>
              <a:t>space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exploration.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8762" y="7277100"/>
            <a:ext cx="5029199" cy="14936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4200" y="5143500"/>
            <a:ext cx="422592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600" dirty="0">
                <a:solidFill>
                  <a:schemeClr val="tx1"/>
                </a:solidFill>
              </a:rPr>
              <a:t>Thank</a:t>
            </a:r>
            <a:r>
              <a:rPr sz="6200" spc="-415" dirty="0">
                <a:solidFill>
                  <a:schemeClr val="tx1"/>
                </a:solidFill>
              </a:rPr>
              <a:t> </a:t>
            </a:r>
            <a:r>
              <a:rPr sz="6200" spc="-640" dirty="0">
                <a:solidFill>
                  <a:schemeClr val="tx1"/>
                </a:solidFill>
              </a:rPr>
              <a:t>you!</a:t>
            </a:r>
            <a:endParaRPr sz="6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4345714"/>
            <a:ext cx="1323974" cy="1290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9352" y="4364802"/>
            <a:ext cx="3342004" cy="15151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229"/>
              </a:spcBef>
            </a:pPr>
            <a:r>
              <a:rPr sz="4900" b="1" spc="-390" dirty="0">
                <a:solidFill>
                  <a:schemeClr val="tx1"/>
                </a:solidFill>
                <a:latin typeface="Verdana"/>
                <a:cs typeface="Verdana"/>
              </a:rPr>
              <a:t>Appendix </a:t>
            </a:r>
            <a:r>
              <a:rPr sz="4900" b="1" spc="-400" dirty="0">
                <a:solidFill>
                  <a:schemeClr val="tx1"/>
                </a:solidFill>
                <a:latin typeface="Verdana"/>
                <a:cs typeface="Verdana"/>
              </a:rPr>
              <a:t>ReSourceS</a:t>
            </a:r>
            <a:endParaRPr sz="49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7312" y="4132996"/>
            <a:ext cx="104775" cy="104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9600" y="4757258"/>
            <a:ext cx="785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https://github.com/B-nod/SpaceX_Falcon-9_First_stage_landing_prediction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515" y="4265929"/>
            <a:ext cx="1029335" cy="1739900"/>
          </a:xfrm>
          <a:custGeom>
            <a:avLst/>
            <a:gdLst/>
            <a:ahLst/>
            <a:cxnLst/>
            <a:rect l="l" t="t" r="r" b="b"/>
            <a:pathLst>
              <a:path w="1029335" h="1739900">
                <a:moveTo>
                  <a:pt x="704824" y="1569364"/>
                </a:moveTo>
                <a:lnTo>
                  <a:pt x="680275" y="1544853"/>
                </a:lnTo>
                <a:lnTo>
                  <a:pt x="348538" y="1544853"/>
                </a:lnTo>
                <a:lnTo>
                  <a:pt x="323989" y="1569364"/>
                </a:lnTo>
                <a:lnTo>
                  <a:pt x="323989" y="1576857"/>
                </a:lnTo>
                <a:lnTo>
                  <a:pt x="348538" y="1601368"/>
                </a:lnTo>
                <a:lnTo>
                  <a:pt x="676529" y="1601368"/>
                </a:lnTo>
                <a:lnTo>
                  <a:pt x="680275" y="1601368"/>
                </a:lnTo>
                <a:lnTo>
                  <a:pt x="704824" y="1576857"/>
                </a:lnTo>
                <a:lnTo>
                  <a:pt x="704824" y="1569364"/>
                </a:lnTo>
                <a:close/>
              </a:path>
              <a:path w="1029335" h="1739900">
                <a:moveTo>
                  <a:pt x="1028750" y="508000"/>
                </a:moveTo>
                <a:lnTo>
                  <a:pt x="1026655" y="457200"/>
                </a:lnTo>
                <a:lnTo>
                  <a:pt x="1024585" y="444500"/>
                </a:lnTo>
                <a:lnTo>
                  <a:pt x="1020457" y="419100"/>
                </a:lnTo>
                <a:lnTo>
                  <a:pt x="1010348" y="368300"/>
                </a:lnTo>
                <a:lnTo>
                  <a:pt x="996518" y="330200"/>
                </a:lnTo>
                <a:lnTo>
                  <a:pt x="979157" y="292100"/>
                </a:lnTo>
                <a:lnTo>
                  <a:pt x="967232" y="270179"/>
                </a:lnTo>
                <a:lnTo>
                  <a:pt x="967232" y="444500"/>
                </a:lnTo>
                <a:lnTo>
                  <a:pt x="967155" y="508000"/>
                </a:lnTo>
                <a:lnTo>
                  <a:pt x="626681" y="1257300"/>
                </a:lnTo>
                <a:lnTo>
                  <a:pt x="542671" y="1257300"/>
                </a:lnTo>
                <a:lnTo>
                  <a:pt x="542671" y="1092200"/>
                </a:lnTo>
                <a:lnTo>
                  <a:pt x="542683" y="520700"/>
                </a:lnTo>
                <a:lnTo>
                  <a:pt x="586003" y="482600"/>
                </a:lnTo>
                <a:lnTo>
                  <a:pt x="660387" y="469900"/>
                </a:lnTo>
                <a:lnTo>
                  <a:pt x="705726" y="495300"/>
                </a:lnTo>
                <a:lnTo>
                  <a:pt x="607783" y="889000"/>
                </a:lnTo>
                <a:lnTo>
                  <a:pt x="607377" y="889000"/>
                </a:lnTo>
                <a:lnTo>
                  <a:pt x="608025" y="901700"/>
                </a:lnTo>
                <a:lnTo>
                  <a:pt x="609053" y="901700"/>
                </a:lnTo>
                <a:lnTo>
                  <a:pt x="612521" y="914400"/>
                </a:lnTo>
                <a:lnTo>
                  <a:pt x="623824" y="914400"/>
                </a:lnTo>
                <a:lnTo>
                  <a:pt x="630986" y="927100"/>
                </a:lnTo>
                <a:lnTo>
                  <a:pt x="642137" y="927100"/>
                </a:lnTo>
                <a:lnTo>
                  <a:pt x="645680" y="914400"/>
                </a:lnTo>
                <a:lnTo>
                  <a:pt x="660019" y="914400"/>
                </a:lnTo>
                <a:lnTo>
                  <a:pt x="782815" y="520700"/>
                </a:lnTo>
                <a:lnTo>
                  <a:pt x="827252" y="482600"/>
                </a:lnTo>
                <a:lnTo>
                  <a:pt x="852462" y="469900"/>
                </a:lnTo>
                <a:lnTo>
                  <a:pt x="902893" y="469900"/>
                </a:lnTo>
                <a:lnTo>
                  <a:pt x="925830" y="482600"/>
                </a:lnTo>
                <a:lnTo>
                  <a:pt x="947381" y="495300"/>
                </a:lnTo>
                <a:lnTo>
                  <a:pt x="967155" y="508000"/>
                </a:lnTo>
                <a:lnTo>
                  <a:pt x="967155" y="444411"/>
                </a:lnTo>
                <a:lnTo>
                  <a:pt x="956678" y="431800"/>
                </a:lnTo>
                <a:lnTo>
                  <a:pt x="945756" y="431800"/>
                </a:lnTo>
                <a:lnTo>
                  <a:pt x="934504" y="419100"/>
                </a:lnTo>
                <a:lnTo>
                  <a:pt x="827239" y="419100"/>
                </a:lnTo>
                <a:lnTo>
                  <a:pt x="815809" y="431800"/>
                </a:lnTo>
                <a:lnTo>
                  <a:pt x="804760" y="431800"/>
                </a:lnTo>
                <a:lnTo>
                  <a:pt x="794105" y="444500"/>
                </a:lnTo>
                <a:lnTo>
                  <a:pt x="783831" y="444500"/>
                </a:lnTo>
                <a:lnTo>
                  <a:pt x="778573" y="381000"/>
                </a:lnTo>
                <a:lnTo>
                  <a:pt x="770115" y="330200"/>
                </a:lnTo>
                <a:lnTo>
                  <a:pt x="758672" y="279400"/>
                </a:lnTo>
                <a:lnTo>
                  <a:pt x="744397" y="228600"/>
                </a:lnTo>
                <a:lnTo>
                  <a:pt x="727494" y="190500"/>
                </a:lnTo>
                <a:lnTo>
                  <a:pt x="726859" y="188836"/>
                </a:lnTo>
                <a:lnTo>
                  <a:pt x="726859" y="444500"/>
                </a:lnTo>
                <a:lnTo>
                  <a:pt x="705573" y="431800"/>
                </a:lnTo>
                <a:lnTo>
                  <a:pt x="683310" y="419100"/>
                </a:lnTo>
                <a:lnTo>
                  <a:pt x="602843" y="419100"/>
                </a:lnTo>
                <a:lnTo>
                  <a:pt x="571246" y="431800"/>
                </a:lnTo>
                <a:lnTo>
                  <a:pt x="541604" y="444500"/>
                </a:lnTo>
                <a:lnTo>
                  <a:pt x="514413" y="469900"/>
                </a:lnTo>
                <a:lnTo>
                  <a:pt x="487222" y="444500"/>
                </a:lnTo>
                <a:lnTo>
                  <a:pt x="486079" y="444017"/>
                </a:lnTo>
                <a:lnTo>
                  <a:pt x="486079" y="520700"/>
                </a:lnTo>
                <a:lnTo>
                  <a:pt x="486079" y="1092200"/>
                </a:lnTo>
                <a:lnTo>
                  <a:pt x="475818" y="1059446"/>
                </a:lnTo>
                <a:lnTo>
                  <a:pt x="475818" y="1257300"/>
                </a:lnTo>
                <a:lnTo>
                  <a:pt x="402132" y="1257300"/>
                </a:lnTo>
                <a:lnTo>
                  <a:pt x="61595" y="508000"/>
                </a:lnTo>
                <a:lnTo>
                  <a:pt x="81356" y="495300"/>
                </a:lnTo>
                <a:lnTo>
                  <a:pt x="102920" y="482600"/>
                </a:lnTo>
                <a:lnTo>
                  <a:pt x="125882" y="469900"/>
                </a:lnTo>
                <a:lnTo>
                  <a:pt x="176326" y="469900"/>
                </a:lnTo>
                <a:lnTo>
                  <a:pt x="201549" y="482600"/>
                </a:lnTo>
                <a:lnTo>
                  <a:pt x="224955" y="495300"/>
                </a:lnTo>
                <a:lnTo>
                  <a:pt x="245999" y="520700"/>
                </a:lnTo>
                <a:lnTo>
                  <a:pt x="475818" y="1257300"/>
                </a:lnTo>
                <a:lnTo>
                  <a:pt x="475818" y="1059446"/>
                </a:lnTo>
                <a:lnTo>
                  <a:pt x="303060" y="508000"/>
                </a:lnTo>
                <a:lnTo>
                  <a:pt x="323088" y="495300"/>
                </a:lnTo>
                <a:lnTo>
                  <a:pt x="345020" y="482600"/>
                </a:lnTo>
                <a:lnTo>
                  <a:pt x="368427" y="469900"/>
                </a:lnTo>
                <a:lnTo>
                  <a:pt x="418439" y="469900"/>
                </a:lnTo>
                <a:lnTo>
                  <a:pt x="442810" y="482600"/>
                </a:lnTo>
                <a:lnTo>
                  <a:pt x="465518" y="495300"/>
                </a:lnTo>
                <a:lnTo>
                  <a:pt x="486079" y="520700"/>
                </a:lnTo>
                <a:lnTo>
                  <a:pt x="486079" y="444017"/>
                </a:lnTo>
                <a:lnTo>
                  <a:pt x="457581" y="431800"/>
                </a:lnTo>
                <a:lnTo>
                  <a:pt x="425983" y="419100"/>
                </a:lnTo>
                <a:lnTo>
                  <a:pt x="359791" y="419100"/>
                </a:lnTo>
                <a:lnTo>
                  <a:pt x="328193" y="431800"/>
                </a:lnTo>
                <a:lnTo>
                  <a:pt x="298564" y="444500"/>
                </a:lnTo>
                <a:lnTo>
                  <a:pt x="271373" y="469900"/>
                </a:lnTo>
                <a:lnTo>
                  <a:pt x="244170" y="444500"/>
                </a:lnTo>
                <a:lnTo>
                  <a:pt x="214528" y="431800"/>
                </a:lnTo>
                <a:lnTo>
                  <a:pt x="182930" y="419100"/>
                </a:lnTo>
                <a:lnTo>
                  <a:pt x="103962" y="419100"/>
                </a:lnTo>
                <a:lnTo>
                  <a:pt x="82334" y="431800"/>
                </a:lnTo>
                <a:lnTo>
                  <a:pt x="61569" y="444500"/>
                </a:lnTo>
                <a:lnTo>
                  <a:pt x="64160" y="419100"/>
                </a:lnTo>
                <a:lnTo>
                  <a:pt x="75057" y="381000"/>
                </a:lnTo>
                <a:lnTo>
                  <a:pt x="84874" y="355600"/>
                </a:lnTo>
                <a:lnTo>
                  <a:pt x="90538" y="330200"/>
                </a:lnTo>
                <a:lnTo>
                  <a:pt x="110439" y="292100"/>
                </a:lnTo>
                <a:lnTo>
                  <a:pt x="134569" y="254000"/>
                </a:lnTo>
                <a:lnTo>
                  <a:pt x="162648" y="215900"/>
                </a:lnTo>
                <a:lnTo>
                  <a:pt x="194411" y="177800"/>
                </a:lnTo>
                <a:lnTo>
                  <a:pt x="205765" y="165100"/>
                </a:lnTo>
                <a:lnTo>
                  <a:pt x="217474" y="165100"/>
                </a:lnTo>
                <a:lnTo>
                  <a:pt x="229514" y="152400"/>
                </a:lnTo>
                <a:lnTo>
                  <a:pt x="241896" y="139700"/>
                </a:lnTo>
                <a:lnTo>
                  <a:pt x="254596" y="127000"/>
                </a:lnTo>
                <a:lnTo>
                  <a:pt x="267614" y="127000"/>
                </a:lnTo>
                <a:lnTo>
                  <a:pt x="280885" y="114300"/>
                </a:lnTo>
                <a:lnTo>
                  <a:pt x="294436" y="101600"/>
                </a:lnTo>
                <a:lnTo>
                  <a:pt x="308267" y="101600"/>
                </a:lnTo>
                <a:lnTo>
                  <a:pt x="322326" y="88900"/>
                </a:lnTo>
                <a:lnTo>
                  <a:pt x="336600" y="88900"/>
                </a:lnTo>
                <a:lnTo>
                  <a:pt x="351078" y="76200"/>
                </a:lnTo>
                <a:lnTo>
                  <a:pt x="365760" y="76200"/>
                </a:lnTo>
                <a:lnTo>
                  <a:pt x="341236" y="114300"/>
                </a:lnTo>
                <a:lnTo>
                  <a:pt x="318871" y="152400"/>
                </a:lnTo>
                <a:lnTo>
                  <a:pt x="298881" y="190500"/>
                </a:lnTo>
                <a:lnTo>
                  <a:pt x="281495" y="241300"/>
                </a:lnTo>
                <a:lnTo>
                  <a:pt x="266928" y="292100"/>
                </a:lnTo>
                <a:lnTo>
                  <a:pt x="266065" y="292100"/>
                </a:lnTo>
                <a:lnTo>
                  <a:pt x="265925" y="304800"/>
                </a:lnTo>
                <a:lnTo>
                  <a:pt x="267119" y="304800"/>
                </a:lnTo>
                <a:lnTo>
                  <a:pt x="268401" y="317500"/>
                </a:lnTo>
                <a:lnTo>
                  <a:pt x="274866" y="317500"/>
                </a:lnTo>
                <a:lnTo>
                  <a:pt x="280949" y="330200"/>
                </a:lnTo>
                <a:lnTo>
                  <a:pt x="306158" y="330200"/>
                </a:lnTo>
                <a:lnTo>
                  <a:pt x="312547" y="317500"/>
                </a:lnTo>
                <a:lnTo>
                  <a:pt x="319620" y="317500"/>
                </a:lnTo>
                <a:lnTo>
                  <a:pt x="321157" y="304800"/>
                </a:lnTo>
                <a:lnTo>
                  <a:pt x="322008" y="304800"/>
                </a:lnTo>
                <a:lnTo>
                  <a:pt x="340080" y="241300"/>
                </a:lnTo>
                <a:lnTo>
                  <a:pt x="362280" y="190500"/>
                </a:lnTo>
                <a:lnTo>
                  <a:pt x="388010" y="139700"/>
                </a:lnTo>
                <a:lnTo>
                  <a:pt x="416687" y="101600"/>
                </a:lnTo>
                <a:lnTo>
                  <a:pt x="447713" y="76200"/>
                </a:lnTo>
                <a:lnTo>
                  <a:pt x="480466" y="50800"/>
                </a:lnTo>
                <a:lnTo>
                  <a:pt x="514375" y="50800"/>
                </a:lnTo>
                <a:lnTo>
                  <a:pt x="553923" y="63500"/>
                </a:lnTo>
                <a:lnTo>
                  <a:pt x="592378" y="88900"/>
                </a:lnTo>
                <a:lnTo>
                  <a:pt x="628484" y="127000"/>
                </a:lnTo>
                <a:lnTo>
                  <a:pt x="660946" y="177800"/>
                </a:lnTo>
                <a:lnTo>
                  <a:pt x="681037" y="228600"/>
                </a:lnTo>
                <a:lnTo>
                  <a:pt x="697788" y="266700"/>
                </a:lnTo>
                <a:lnTo>
                  <a:pt x="711085" y="330200"/>
                </a:lnTo>
                <a:lnTo>
                  <a:pt x="720813" y="381000"/>
                </a:lnTo>
                <a:lnTo>
                  <a:pt x="726859" y="444500"/>
                </a:lnTo>
                <a:lnTo>
                  <a:pt x="726859" y="188836"/>
                </a:lnTo>
                <a:lnTo>
                  <a:pt x="708126" y="139700"/>
                </a:lnTo>
                <a:lnTo>
                  <a:pt x="686498" y="101600"/>
                </a:lnTo>
                <a:lnTo>
                  <a:pt x="662762" y="76200"/>
                </a:lnTo>
                <a:lnTo>
                  <a:pt x="677468" y="76200"/>
                </a:lnTo>
                <a:lnTo>
                  <a:pt x="691959" y="88900"/>
                </a:lnTo>
                <a:lnTo>
                  <a:pt x="706259" y="88900"/>
                </a:lnTo>
                <a:lnTo>
                  <a:pt x="720344" y="101600"/>
                </a:lnTo>
                <a:lnTo>
                  <a:pt x="734187" y="101600"/>
                </a:lnTo>
                <a:lnTo>
                  <a:pt x="747750" y="114300"/>
                </a:lnTo>
                <a:lnTo>
                  <a:pt x="761060" y="127000"/>
                </a:lnTo>
                <a:lnTo>
                  <a:pt x="774077" y="127000"/>
                </a:lnTo>
                <a:lnTo>
                  <a:pt x="786803" y="139700"/>
                </a:lnTo>
                <a:lnTo>
                  <a:pt x="799198" y="152400"/>
                </a:lnTo>
                <a:lnTo>
                  <a:pt x="811263" y="165100"/>
                </a:lnTo>
                <a:lnTo>
                  <a:pt x="822985" y="165100"/>
                </a:lnTo>
                <a:lnTo>
                  <a:pt x="855929" y="203200"/>
                </a:lnTo>
                <a:lnTo>
                  <a:pt x="885317" y="241300"/>
                </a:lnTo>
                <a:lnTo>
                  <a:pt x="910818" y="279400"/>
                </a:lnTo>
                <a:lnTo>
                  <a:pt x="932154" y="317500"/>
                </a:lnTo>
                <a:lnTo>
                  <a:pt x="943965" y="355600"/>
                </a:lnTo>
                <a:lnTo>
                  <a:pt x="949121" y="368300"/>
                </a:lnTo>
                <a:lnTo>
                  <a:pt x="961542" y="406400"/>
                </a:lnTo>
                <a:lnTo>
                  <a:pt x="967232" y="444500"/>
                </a:lnTo>
                <a:lnTo>
                  <a:pt x="967232" y="270179"/>
                </a:lnTo>
                <a:lnTo>
                  <a:pt x="934529" y="215900"/>
                </a:lnTo>
                <a:lnTo>
                  <a:pt x="907630" y="177800"/>
                </a:lnTo>
                <a:lnTo>
                  <a:pt x="877925" y="139700"/>
                </a:lnTo>
                <a:lnTo>
                  <a:pt x="845604" y="114300"/>
                </a:lnTo>
                <a:lnTo>
                  <a:pt x="810831" y="88900"/>
                </a:lnTo>
                <a:lnTo>
                  <a:pt x="792314" y="76200"/>
                </a:lnTo>
                <a:lnTo>
                  <a:pt x="773798" y="63500"/>
                </a:lnTo>
                <a:lnTo>
                  <a:pt x="754240" y="50800"/>
                </a:lnTo>
                <a:lnTo>
                  <a:pt x="734682" y="38100"/>
                </a:lnTo>
                <a:lnTo>
                  <a:pt x="693674" y="25400"/>
                </a:lnTo>
                <a:lnTo>
                  <a:pt x="650963" y="12700"/>
                </a:lnTo>
                <a:lnTo>
                  <a:pt x="606717" y="0"/>
                </a:lnTo>
                <a:lnTo>
                  <a:pt x="422033" y="0"/>
                </a:lnTo>
                <a:lnTo>
                  <a:pt x="377786" y="12700"/>
                </a:lnTo>
                <a:lnTo>
                  <a:pt x="335076" y="25400"/>
                </a:lnTo>
                <a:lnTo>
                  <a:pt x="294068" y="38100"/>
                </a:lnTo>
                <a:lnTo>
                  <a:pt x="254965" y="63500"/>
                </a:lnTo>
                <a:lnTo>
                  <a:pt x="217932" y="88900"/>
                </a:lnTo>
                <a:lnTo>
                  <a:pt x="183159" y="114300"/>
                </a:lnTo>
                <a:lnTo>
                  <a:pt x="150825" y="139700"/>
                </a:lnTo>
                <a:lnTo>
                  <a:pt x="121119" y="177800"/>
                </a:lnTo>
                <a:lnTo>
                  <a:pt x="94221" y="215900"/>
                </a:lnTo>
                <a:lnTo>
                  <a:pt x="70319" y="254000"/>
                </a:lnTo>
                <a:lnTo>
                  <a:pt x="49593" y="292100"/>
                </a:lnTo>
                <a:lnTo>
                  <a:pt x="32232" y="330200"/>
                </a:lnTo>
                <a:lnTo>
                  <a:pt x="18402" y="368300"/>
                </a:lnTo>
                <a:lnTo>
                  <a:pt x="8293" y="419100"/>
                </a:lnTo>
                <a:lnTo>
                  <a:pt x="2095" y="457200"/>
                </a:lnTo>
                <a:lnTo>
                  <a:pt x="0" y="508000"/>
                </a:lnTo>
                <a:lnTo>
                  <a:pt x="812" y="508000"/>
                </a:lnTo>
                <a:lnTo>
                  <a:pt x="1206" y="520700"/>
                </a:lnTo>
                <a:lnTo>
                  <a:pt x="2578" y="520700"/>
                </a:lnTo>
                <a:lnTo>
                  <a:pt x="345440" y="1257300"/>
                </a:lnTo>
                <a:lnTo>
                  <a:pt x="332549" y="1270000"/>
                </a:lnTo>
                <a:lnTo>
                  <a:pt x="321437" y="1282700"/>
                </a:lnTo>
                <a:lnTo>
                  <a:pt x="312102" y="1295400"/>
                </a:lnTo>
                <a:lnTo>
                  <a:pt x="304546" y="1308100"/>
                </a:lnTo>
                <a:lnTo>
                  <a:pt x="259410" y="1409700"/>
                </a:lnTo>
                <a:lnTo>
                  <a:pt x="256717" y="1409700"/>
                </a:lnTo>
                <a:lnTo>
                  <a:pt x="257073" y="1422400"/>
                </a:lnTo>
                <a:lnTo>
                  <a:pt x="259041" y="1422400"/>
                </a:lnTo>
                <a:lnTo>
                  <a:pt x="260057" y="1435100"/>
                </a:lnTo>
                <a:lnTo>
                  <a:pt x="269506" y="1435100"/>
                </a:lnTo>
                <a:lnTo>
                  <a:pt x="273659" y="1447800"/>
                </a:lnTo>
                <a:lnTo>
                  <a:pt x="788327" y="1447800"/>
                </a:lnTo>
                <a:lnTo>
                  <a:pt x="788327" y="1676400"/>
                </a:lnTo>
                <a:lnTo>
                  <a:pt x="787260" y="1689100"/>
                </a:lnTo>
                <a:lnTo>
                  <a:pt x="241554" y="1689100"/>
                </a:lnTo>
                <a:lnTo>
                  <a:pt x="240499" y="1676400"/>
                </a:lnTo>
                <a:lnTo>
                  <a:pt x="240487" y="1524000"/>
                </a:lnTo>
                <a:lnTo>
                  <a:pt x="236905" y="1524000"/>
                </a:lnTo>
                <a:lnTo>
                  <a:pt x="234861" y="1511300"/>
                </a:lnTo>
                <a:lnTo>
                  <a:pt x="226491" y="1511300"/>
                </a:lnTo>
                <a:lnTo>
                  <a:pt x="219557" y="1498600"/>
                </a:lnTo>
                <a:lnTo>
                  <a:pt x="204825" y="1498600"/>
                </a:lnTo>
                <a:lnTo>
                  <a:pt x="197891" y="1511300"/>
                </a:lnTo>
                <a:lnTo>
                  <a:pt x="189522" y="1511300"/>
                </a:lnTo>
                <a:lnTo>
                  <a:pt x="187477" y="1524000"/>
                </a:lnTo>
                <a:lnTo>
                  <a:pt x="183896" y="1524000"/>
                </a:lnTo>
                <a:lnTo>
                  <a:pt x="183896" y="1689100"/>
                </a:lnTo>
                <a:lnTo>
                  <a:pt x="184327" y="1689100"/>
                </a:lnTo>
                <a:lnTo>
                  <a:pt x="186067" y="1701800"/>
                </a:lnTo>
                <a:lnTo>
                  <a:pt x="187350" y="1701800"/>
                </a:lnTo>
                <a:lnTo>
                  <a:pt x="190741" y="1714500"/>
                </a:lnTo>
                <a:lnTo>
                  <a:pt x="197739" y="1714500"/>
                </a:lnTo>
                <a:lnTo>
                  <a:pt x="200533" y="1727200"/>
                </a:lnTo>
                <a:lnTo>
                  <a:pt x="210197" y="1727200"/>
                </a:lnTo>
                <a:lnTo>
                  <a:pt x="217551" y="1739900"/>
                </a:lnTo>
                <a:lnTo>
                  <a:pt x="811263" y="1739900"/>
                </a:lnTo>
                <a:lnTo>
                  <a:pt x="818616" y="1727200"/>
                </a:lnTo>
                <a:lnTo>
                  <a:pt x="828281" y="1727200"/>
                </a:lnTo>
                <a:lnTo>
                  <a:pt x="831075" y="1714500"/>
                </a:lnTo>
                <a:lnTo>
                  <a:pt x="838073" y="1714500"/>
                </a:lnTo>
                <a:lnTo>
                  <a:pt x="841463" y="1701800"/>
                </a:lnTo>
                <a:lnTo>
                  <a:pt x="842746" y="1701800"/>
                </a:lnTo>
                <a:lnTo>
                  <a:pt x="844486" y="1689100"/>
                </a:lnTo>
                <a:lnTo>
                  <a:pt x="844918" y="1689100"/>
                </a:lnTo>
                <a:lnTo>
                  <a:pt x="844918" y="1447800"/>
                </a:lnTo>
                <a:lnTo>
                  <a:pt x="844486" y="1447800"/>
                </a:lnTo>
                <a:lnTo>
                  <a:pt x="842746" y="1435100"/>
                </a:lnTo>
                <a:lnTo>
                  <a:pt x="841463" y="1435100"/>
                </a:lnTo>
                <a:lnTo>
                  <a:pt x="838073" y="1422400"/>
                </a:lnTo>
                <a:lnTo>
                  <a:pt x="836002" y="1422400"/>
                </a:lnTo>
                <a:lnTo>
                  <a:pt x="831075" y="1409700"/>
                </a:lnTo>
                <a:lnTo>
                  <a:pt x="822032" y="1409700"/>
                </a:lnTo>
                <a:lnTo>
                  <a:pt x="818616" y="1397000"/>
                </a:lnTo>
                <a:lnTo>
                  <a:pt x="799198" y="1397000"/>
                </a:lnTo>
                <a:lnTo>
                  <a:pt x="794994" y="1384300"/>
                </a:lnTo>
                <a:lnTo>
                  <a:pt x="761733" y="1384300"/>
                </a:lnTo>
                <a:lnTo>
                  <a:pt x="724268" y="1308100"/>
                </a:lnTo>
                <a:lnTo>
                  <a:pt x="716711" y="1295400"/>
                </a:lnTo>
                <a:lnTo>
                  <a:pt x="707377" y="1282700"/>
                </a:lnTo>
                <a:lnTo>
                  <a:pt x="699300" y="1273479"/>
                </a:lnTo>
                <a:lnTo>
                  <a:pt x="699300" y="1384300"/>
                </a:lnTo>
                <a:lnTo>
                  <a:pt x="329514" y="1384300"/>
                </a:lnTo>
                <a:lnTo>
                  <a:pt x="355866" y="1333500"/>
                </a:lnTo>
                <a:lnTo>
                  <a:pt x="359168" y="1320800"/>
                </a:lnTo>
                <a:lnTo>
                  <a:pt x="364121" y="1320800"/>
                </a:lnTo>
                <a:lnTo>
                  <a:pt x="377278" y="1308100"/>
                </a:lnTo>
                <a:lnTo>
                  <a:pt x="651535" y="1308100"/>
                </a:lnTo>
                <a:lnTo>
                  <a:pt x="664692" y="1320800"/>
                </a:lnTo>
                <a:lnTo>
                  <a:pt x="669645" y="1320800"/>
                </a:lnTo>
                <a:lnTo>
                  <a:pt x="672960" y="1333500"/>
                </a:lnTo>
                <a:lnTo>
                  <a:pt x="699300" y="1384300"/>
                </a:lnTo>
                <a:lnTo>
                  <a:pt x="699300" y="1273479"/>
                </a:lnTo>
                <a:lnTo>
                  <a:pt x="696264" y="1270000"/>
                </a:lnTo>
                <a:lnTo>
                  <a:pt x="683374" y="1257300"/>
                </a:lnTo>
                <a:lnTo>
                  <a:pt x="1026198" y="520700"/>
                </a:lnTo>
                <a:lnTo>
                  <a:pt x="1027569" y="520700"/>
                </a:lnTo>
                <a:lnTo>
                  <a:pt x="1027887" y="508000"/>
                </a:lnTo>
                <a:lnTo>
                  <a:pt x="1028750" y="508000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003367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569377"/>
            <a:ext cx="651890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285" dirty="0"/>
              <a:t>FALCON</a:t>
            </a:r>
            <a:r>
              <a:rPr sz="5000" spc="-340" dirty="0"/>
              <a:t> </a:t>
            </a:r>
            <a:r>
              <a:rPr sz="5000" spc="-285" dirty="0"/>
              <a:t>9</a:t>
            </a:r>
            <a:r>
              <a:rPr sz="5000" spc="-335" dirty="0"/>
              <a:t> </a:t>
            </a:r>
            <a:r>
              <a:rPr sz="5000" spc="-280" dirty="0"/>
              <a:t>ROCKETS</a:t>
            </a:r>
            <a:endParaRPr sz="5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024" y="4352559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6765630"/>
            <a:ext cx="95250" cy="952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6350" y="3390900"/>
            <a:ext cx="15848965" cy="649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68520">
              <a:lnSpc>
                <a:spcPct val="114399"/>
              </a:lnSpc>
              <a:spcBef>
                <a:spcPts val="95"/>
              </a:spcBef>
            </a:pP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two-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reusable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rocket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developed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manufactured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by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SpaceX,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private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aerospace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company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founded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Elon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Musk.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Here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are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some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key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missions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rockets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031105" marR="5080">
              <a:lnSpc>
                <a:spcPct val="114399"/>
              </a:lnSpc>
              <a:spcBef>
                <a:spcPts val="5"/>
              </a:spcBef>
            </a:pP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Reusability: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One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notable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chemeClr val="tx1"/>
                </a:solidFill>
                <a:latin typeface="Trebuchet MS"/>
                <a:cs typeface="Trebuchet MS"/>
              </a:rPr>
              <a:t>reusability.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first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rocket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designed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return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after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launch,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vertically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either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(at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SpaceX's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zones)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or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0" dirty="0">
                <a:solidFill>
                  <a:schemeClr val="tx1"/>
                </a:solidFill>
                <a:latin typeface="Trebuchet MS"/>
                <a:cs typeface="Trebuchet MS"/>
              </a:rPr>
              <a:t>an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autonomous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ocean.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This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reusability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significantly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reduces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cost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launches.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20065" marR="4152900">
              <a:lnSpc>
                <a:spcPct val="114399"/>
              </a:lnSpc>
            </a:pP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chemeClr val="tx1"/>
                </a:solidFill>
                <a:latin typeface="Trebuchet MS"/>
                <a:cs typeface="Trebuchet MS"/>
              </a:rPr>
              <a:t>Capacity: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capable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delivering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variety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payloads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orbit,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including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satellites,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chemeClr val="tx1"/>
                </a:solidFill>
                <a:latin typeface="Trebuchet MS"/>
                <a:cs typeface="Trebuchet MS"/>
              </a:rPr>
              <a:t>cargo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resupply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missions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International </a:t>
            </a:r>
            <a:r>
              <a:rPr sz="2350"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Station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(ISS),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even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crewed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missions.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payload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capacity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22,800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kilograms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(50,300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pounds)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low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orbit </a:t>
            </a: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(LEO)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8,300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kilograms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(18,300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pounds)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geostationary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transfer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(GTO).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950" y="1501553"/>
            <a:ext cx="15279369" cy="6825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74160">
              <a:lnSpc>
                <a:spcPct val="114399"/>
              </a:lnSpc>
              <a:spcBef>
                <a:spcPts val="95"/>
              </a:spcBef>
            </a:pP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Starlink: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plays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crucial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role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SpaceX's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ambitious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Starlink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project,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aims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provide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global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chemeClr val="tx1"/>
                </a:solidFill>
                <a:latin typeface="Trebuchet MS"/>
                <a:cs typeface="Trebuchet MS"/>
              </a:rPr>
              <a:t>broadband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internet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chemeClr val="tx1"/>
                </a:solidFill>
                <a:latin typeface="Trebuchet MS"/>
                <a:cs typeface="Trebuchet MS"/>
              </a:rPr>
              <a:t>coverage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from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network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thousands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small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low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orbit.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9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numerous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batches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Starlink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gradually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build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constellation.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267200" marR="5080">
              <a:lnSpc>
                <a:spcPct val="114399"/>
              </a:lnSpc>
            </a:pP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Missions: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been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selected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various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missions,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including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chemeClr val="tx1"/>
                </a:solidFill>
                <a:latin typeface="Trebuchet MS"/>
                <a:cs typeface="Trebuchet MS"/>
              </a:rPr>
              <a:t>resupplying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75" dirty="0">
                <a:solidFill>
                  <a:schemeClr val="tx1"/>
                </a:solidFill>
                <a:latin typeface="Trebuchet MS"/>
                <a:cs typeface="Trebuchet MS"/>
              </a:rPr>
              <a:t>ISS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part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Commercial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Resupply </a:t>
            </a: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Services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contract.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was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also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Crew </a:t>
            </a:r>
            <a:r>
              <a:rPr sz="2350" spc="290" dirty="0">
                <a:solidFill>
                  <a:schemeClr val="tx1"/>
                </a:solidFill>
                <a:latin typeface="Trebuchet MS"/>
                <a:cs typeface="Trebuchet MS"/>
              </a:rPr>
              <a:t>Dragon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spacecraft,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enabling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resume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crewed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U.S.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soil.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055745">
              <a:lnSpc>
                <a:spcPct val="114399"/>
              </a:lnSpc>
            </a:pP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Satellite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Deployment: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frequently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deploy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for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commercial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customers,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government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agencies,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scientific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research.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It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offers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flexibility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deliver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into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orbits,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such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LEO,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GTO,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sun-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synchronous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(SSO).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207" y="3771900"/>
            <a:ext cx="8505809" cy="56673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77600" y="6057900"/>
            <a:ext cx="413448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4430"/>
            <a:ext cx="18287999" cy="80581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7955" y="2903808"/>
            <a:ext cx="8253095" cy="2820035"/>
            <a:chOff x="1067955" y="2903808"/>
            <a:chExt cx="8253095" cy="2820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5" y="2903808"/>
              <a:ext cx="95250" cy="95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5" y="3663192"/>
              <a:ext cx="95250" cy="9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51" y="4868981"/>
              <a:ext cx="95250" cy="95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51" y="5628360"/>
              <a:ext cx="95250" cy="95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6340" y="3433043"/>
            <a:ext cx="5419137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70" dirty="0" smtClean="0">
                <a:solidFill>
                  <a:schemeClr val="tx1"/>
                </a:solidFill>
              </a:rPr>
              <a:t>Data</a:t>
            </a:r>
            <a:r>
              <a:rPr lang="en-US" sz="2400" b="1" spc="-190" dirty="0" smtClean="0">
                <a:solidFill>
                  <a:schemeClr val="tx1"/>
                </a:solidFill>
              </a:rPr>
              <a:t> </a:t>
            </a:r>
            <a:r>
              <a:rPr lang="en-US" sz="2400" b="1" spc="-140" dirty="0" smtClean="0">
                <a:solidFill>
                  <a:schemeClr val="tx1"/>
                </a:solidFill>
              </a:rPr>
              <a:t>Collection</a:t>
            </a:r>
            <a:r>
              <a:rPr lang="en-US" sz="2400" b="1" spc="-190" dirty="0" smtClean="0">
                <a:solidFill>
                  <a:schemeClr val="tx1"/>
                </a:solidFill>
              </a:rPr>
              <a:t> </a:t>
            </a:r>
            <a:r>
              <a:rPr lang="en-US" sz="2400" b="1" spc="-200" dirty="0" smtClean="0">
                <a:solidFill>
                  <a:schemeClr val="tx1"/>
                </a:solidFill>
              </a:rPr>
              <a:t>methodology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350" b="1" spc="150" dirty="0" smtClean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50" dirty="0" smtClean="0">
                <a:solidFill>
                  <a:schemeClr val="tx1"/>
                </a:solidFill>
                <a:latin typeface="Trebuchet MS"/>
                <a:cs typeface="Trebuchet MS"/>
              </a:rPr>
              <a:t>Require</a:t>
            </a:r>
            <a:r>
              <a:rPr sz="2350" spc="-114" dirty="0" smtClean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API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Collect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Wikipedia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chemeClr val="tx1"/>
                </a:solidFill>
                <a:latin typeface="Trebuchet MS"/>
                <a:cs typeface="Trebuchet MS"/>
              </a:rPr>
              <a:t>page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484" y="3838417"/>
            <a:ext cx="15590519" cy="5101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8620">
              <a:lnSpc>
                <a:spcPct val="100000"/>
              </a:lnSpc>
              <a:spcBef>
                <a:spcPts val="100"/>
              </a:spcBef>
            </a:pPr>
            <a:r>
              <a:rPr sz="3000" b="1" spc="-270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40" dirty="0">
                <a:solidFill>
                  <a:schemeClr val="tx1"/>
                </a:solidFill>
                <a:latin typeface="Verdana"/>
                <a:cs typeface="Verdana"/>
              </a:rPr>
              <a:t>Collection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chemeClr val="tx1"/>
                </a:solidFill>
                <a:latin typeface="Verdana"/>
                <a:cs typeface="Verdana"/>
              </a:rPr>
              <a:t>methodology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8516620" marR="5080">
              <a:lnSpc>
                <a:spcPct val="212000"/>
              </a:lnSpc>
              <a:spcBef>
                <a:spcPts val="30"/>
              </a:spcBef>
            </a:pP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Perform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EDA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some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problems</a:t>
            </a:r>
            <a:r>
              <a:rPr sz="2350" spc="5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Determine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chemeClr val="tx1"/>
                </a:solidFill>
                <a:latin typeface="Trebuchet MS"/>
                <a:cs typeface="Trebuchet MS"/>
              </a:rPr>
              <a:t>what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would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label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training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8008620">
              <a:lnSpc>
                <a:spcPct val="100000"/>
              </a:lnSpc>
              <a:spcBef>
                <a:spcPts val="405"/>
              </a:spcBef>
            </a:pP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supervised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learning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2882900">
              <a:lnSpc>
                <a:spcPts val="6830"/>
              </a:lnSpc>
              <a:spcBef>
                <a:spcPts val="530"/>
              </a:spcBef>
            </a:pP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5" dirty="0">
                <a:solidFill>
                  <a:schemeClr val="tx1"/>
                </a:solidFill>
                <a:latin typeface="Verdana"/>
                <a:cs typeface="Verdana"/>
              </a:rPr>
              <a:t>exploratory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45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chemeClr val="tx1"/>
                </a:solidFill>
                <a:latin typeface="Verdana"/>
                <a:cs typeface="Verdana"/>
              </a:rPr>
              <a:t>analysis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440" dirty="0">
                <a:solidFill>
                  <a:schemeClr val="tx1"/>
                </a:solidFill>
                <a:latin typeface="Verdana"/>
                <a:cs typeface="Verdana"/>
              </a:rPr>
              <a:t>(EDA)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0" dirty="0">
                <a:solidFill>
                  <a:schemeClr val="tx1"/>
                </a:solidFill>
                <a:latin typeface="Verdana"/>
                <a:cs typeface="Verdana"/>
              </a:rPr>
              <a:t>visualization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" dirty="0">
                <a:solidFill>
                  <a:schemeClr val="tx1"/>
                </a:solidFill>
                <a:latin typeface="Verdana"/>
                <a:cs typeface="Verdana"/>
              </a:rPr>
              <a:t>SQL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9" dirty="0">
                <a:solidFill>
                  <a:schemeClr val="tx1"/>
                </a:solidFill>
                <a:latin typeface="Verdana"/>
                <a:cs typeface="Verdana"/>
              </a:rPr>
              <a:t>interactive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0" dirty="0">
                <a:solidFill>
                  <a:schemeClr val="tx1"/>
                </a:solidFill>
                <a:latin typeface="Verdana"/>
                <a:cs typeface="Verdana"/>
              </a:rPr>
              <a:t>visual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4" dirty="0">
                <a:solidFill>
                  <a:schemeClr val="tx1"/>
                </a:solidFill>
                <a:latin typeface="Verdana"/>
                <a:cs typeface="Verdana"/>
              </a:rPr>
              <a:t>analytics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0" dirty="0">
                <a:solidFill>
                  <a:schemeClr val="tx1"/>
                </a:solidFill>
                <a:latin typeface="Verdana"/>
                <a:cs typeface="Verdana"/>
              </a:rPr>
              <a:t>Folium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Plotly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" dirty="0">
                <a:solidFill>
                  <a:schemeClr val="tx1"/>
                </a:solidFill>
                <a:latin typeface="Verdana"/>
                <a:cs typeface="Verdana"/>
              </a:rPr>
              <a:t>Dash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predictive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chemeClr val="tx1"/>
                </a:solidFill>
                <a:latin typeface="Verdana"/>
                <a:cs typeface="Verdana"/>
              </a:rPr>
              <a:t>analysis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80" dirty="0">
                <a:solidFill>
                  <a:schemeClr val="tx1"/>
                </a:solidFill>
                <a:latin typeface="Verdana"/>
                <a:cs typeface="Verdana"/>
              </a:rPr>
              <a:t>classification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0" dirty="0">
                <a:solidFill>
                  <a:schemeClr val="tx1"/>
                </a:solidFill>
                <a:latin typeface="Verdana"/>
                <a:cs typeface="Verdana"/>
              </a:rPr>
              <a:t>models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1125200" y="597580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5" h="1720215">
                <a:moveTo>
                  <a:pt x="1026931" y="236981"/>
                </a:moveTo>
                <a:lnTo>
                  <a:pt x="693054" y="236981"/>
                </a:lnTo>
                <a:lnTo>
                  <a:pt x="859992" y="0"/>
                </a:lnTo>
                <a:lnTo>
                  <a:pt x="1026931" y="236981"/>
                </a:lnTo>
                <a:close/>
              </a:path>
              <a:path w="1720215" h="1720215">
                <a:moveTo>
                  <a:pt x="429981" y="1604802"/>
                </a:moveTo>
                <a:lnTo>
                  <a:pt x="403920" y="1316095"/>
                </a:lnTo>
                <a:lnTo>
                  <a:pt x="115214" y="1290004"/>
                </a:lnTo>
                <a:lnTo>
                  <a:pt x="236981" y="1026931"/>
                </a:lnTo>
                <a:lnTo>
                  <a:pt x="0" y="859993"/>
                </a:lnTo>
                <a:lnTo>
                  <a:pt x="236981" y="693054"/>
                </a:lnTo>
                <a:lnTo>
                  <a:pt x="115214" y="429981"/>
                </a:lnTo>
                <a:lnTo>
                  <a:pt x="403920" y="403920"/>
                </a:lnTo>
                <a:lnTo>
                  <a:pt x="429981" y="115214"/>
                </a:lnTo>
                <a:lnTo>
                  <a:pt x="693054" y="236981"/>
                </a:lnTo>
                <a:lnTo>
                  <a:pt x="1301009" y="236981"/>
                </a:lnTo>
                <a:lnTo>
                  <a:pt x="1316095" y="403920"/>
                </a:lnTo>
                <a:lnTo>
                  <a:pt x="1604802" y="429981"/>
                </a:lnTo>
                <a:lnTo>
                  <a:pt x="1483034" y="693054"/>
                </a:lnTo>
                <a:lnTo>
                  <a:pt x="1720016" y="859992"/>
                </a:lnTo>
                <a:lnTo>
                  <a:pt x="1483034" y="1026931"/>
                </a:lnTo>
                <a:lnTo>
                  <a:pt x="1604802" y="1290004"/>
                </a:lnTo>
                <a:lnTo>
                  <a:pt x="1316095" y="1316095"/>
                </a:lnTo>
                <a:lnTo>
                  <a:pt x="1301009" y="1483034"/>
                </a:lnTo>
                <a:lnTo>
                  <a:pt x="693054" y="1483034"/>
                </a:lnTo>
                <a:lnTo>
                  <a:pt x="429981" y="1604802"/>
                </a:lnTo>
                <a:close/>
              </a:path>
              <a:path w="1720215" h="1720215">
                <a:moveTo>
                  <a:pt x="1301009" y="236981"/>
                </a:moveTo>
                <a:lnTo>
                  <a:pt x="1026931" y="236981"/>
                </a:lnTo>
                <a:lnTo>
                  <a:pt x="1290004" y="115214"/>
                </a:lnTo>
                <a:lnTo>
                  <a:pt x="1301009" y="236981"/>
                </a:lnTo>
                <a:close/>
              </a:path>
              <a:path w="1720215" h="1720215">
                <a:moveTo>
                  <a:pt x="859993" y="1720016"/>
                </a:moveTo>
                <a:lnTo>
                  <a:pt x="693054" y="1483034"/>
                </a:lnTo>
                <a:lnTo>
                  <a:pt x="1026931" y="1483034"/>
                </a:lnTo>
                <a:lnTo>
                  <a:pt x="859993" y="1720016"/>
                </a:lnTo>
                <a:close/>
              </a:path>
              <a:path w="1720215" h="1720215">
                <a:moveTo>
                  <a:pt x="1290004" y="1604802"/>
                </a:moveTo>
                <a:lnTo>
                  <a:pt x="1026931" y="1483034"/>
                </a:lnTo>
                <a:lnTo>
                  <a:pt x="1301009" y="1483034"/>
                </a:lnTo>
                <a:lnTo>
                  <a:pt x="1290004" y="1604802"/>
                </a:lnTo>
                <a:close/>
              </a:path>
            </a:pathLst>
          </a:custGeom>
          <a:solidFill>
            <a:srgbClr val="582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34774" y="6385060"/>
            <a:ext cx="90106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">
              <a:lnSpc>
                <a:spcPct val="114999"/>
              </a:lnSpc>
              <a:spcBef>
                <a:spcPts val="100"/>
              </a:spcBef>
            </a:pP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PAGE</a:t>
            </a:r>
            <a:endParaRPr sz="25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376" y="3645224"/>
            <a:ext cx="3543299" cy="433382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700671"/>
            <a:ext cx="4791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45" dirty="0"/>
              <a:t> </a:t>
            </a:r>
            <a:r>
              <a:rPr spc="-210" dirty="0"/>
              <a:t>Collection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6200" y="4114235"/>
            <a:ext cx="926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spacex_url="https://api.spacexdata.com/v4/launches/past"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800" y="8115300"/>
            <a:ext cx="9385300" cy="770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9560" marR="5080" indent="-1547495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solidFill>
                  <a:schemeClr val="tx1"/>
                </a:solidFill>
                <a:latin typeface="Trebuchet MS"/>
                <a:cs typeface="Trebuchet MS"/>
              </a:rPr>
              <a:t>"https://en.wikipedia.org/w/index.php?title=List_of_Falcon_9_and_ </a:t>
            </a:r>
            <a:r>
              <a:rPr sz="2200" spc="140" dirty="0">
                <a:solidFill>
                  <a:schemeClr val="tx1"/>
                </a:solidFill>
                <a:latin typeface="Trebuchet MS"/>
                <a:cs typeface="Trebuchet MS"/>
              </a:rPr>
              <a:t>Falcon_Heavy_launches&amp;oldid=1027686922"</a:t>
            </a:r>
            <a:endParaRPr sz="22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5898714" y="3645224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5" h="1720215">
                <a:moveTo>
                  <a:pt x="1026931" y="236981"/>
                </a:moveTo>
                <a:lnTo>
                  <a:pt x="693054" y="236981"/>
                </a:lnTo>
                <a:lnTo>
                  <a:pt x="859992" y="0"/>
                </a:lnTo>
                <a:lnTo>
                  <a:pt x="1026931" y="236981"/>
                </a:lnTo>
                <a:close/>
              </a:path>
              <a:path w="1720215" h="1720215">
                <a:moveTo>
                  <a:pt x="429981" y="1604802"/>
                </a:moveTo>
                <a:lnTo>
                  <a:pt x="403920" y="1316095"/>
                </a:lnTo>
                <a:lnTo>
                  <a:pt x="115214" y="1290004"/>
                </a:lnTo>
                <a:lnTo>
                  <a:pt x="236981" y="1026931"/>
                </a:lnTo>
                <a:lnTo>
                  <a:pt x="0" y="859993"/>
                </a:lnTo>
                <a:lnTo>
                  <a:pt x="236981" y="693054"/>
                </a:lnTo>
                <a:lnTo>
                  <a:pt x="115214" y="429981"/>
                </a:lnTo>
                <a:lnTo>
                  <a:pt x="403920" y="403920"/>
                </a:lnTo>
                <a:lnTo>
                  <a:pt x="429981" y="115214"/>
                </a:lnTo>
                <a:lnTo>
                  <a:pt x="693054" y="236981"/>
                </a:lnTo>
                <a:lnTo>
                  <a:pt x="1301009" y="236981"/>
                </a:lnTo>
                <a:lnTo>
                  <a:pt x="1316095" y="403920"/>
                </a:lnTo>
                <a:lnTo>
                  <a:pt x="1604802" y="429981"/>
                </a:lnTo>
                <a:lnTo>
                  <a:pt x="1483034" y="693054"/>
                </a:lnTo>
                <a:lnTo>
                  <a:pt x="1720016" y="859992"/>
                </a:lnTo>
                <a:lnTo>
                  <a:pt x="1483034" y="1026931"/>
                </a:lnTo>
                <a:lnTo>
                  <a:pt x="1604802" y="1290004"/>
                </a:lnTo>
                <a:lnTo>
                  <a:pt x="1316095" y="1316095"/>
                </a:lnTo>
                <a:lnTo>
                  <a:pt x="1301009" y="1483034"/>
                </a:lnTo>
                <a:lnTo>
                  <a:pt x="693054" y="1483034"/>
                </a:lnTo>
                <a:lnTo>
                  <a:pt x="429981" y="1604802"/>
                </a:lnTo>
                <a:close/>
              </a:path>
              <a:path w="1720215" h="1720215">
                <a:moveTo>
                  <a:pt x="1301009" y="236981"/>
                </a:moveTo>
                <a:lnTo>
                  <a:pt x="1026931" y="236981"/>
                </a:lnTo>
                <a:lnTo>
                  <a:pt x="1290004" y="115214"/>
                </a:lnTo>
                <a:lnTo>
                  <a:pt x="1301009" y="236981"/>
                </a:lnTo>
                <a:close/>
              </a:path>
              <a:path w="1720215" h="1720215">
                <a:moveTo>
                  <a:pt x="859993" y="1720016"/>
                </a:moveTo>
                <a:lnTo>
                  <a:pt x="693054" y="1483034"/>
                </a:lnTo>
                <a:lnTo>
                  <a:pt x="1026931" y="1483034"/>
                </a:lnTo>
                <a:lnTo>
                  <a:pt x="859993" y="1720016"/>
                </a:lnTo>
                <a:close/>
              </a:path>
              <a:path w="1720215" h="1720215">
                <a:moveTo>
                  <a:pt x="1290004" y="1604802"/>
                </a:moveTo>
                <a:lnTo>
                  <a:pt x="1026931" y="1483034"/>
                </a:lnTo>
                <a:lnTo>
                  <a:pt x="1301009" y="1483034"/>
                </a:lnTo>
                <a:lnTo>
                  <a:pt x="1290004" y="1604802"/>
                </a:lnTo>
                <a:close/>
              </a:path>
            </a:pathLst>
          </a:custGeom>
          <a:solidFill>
            <a:srgbClr val="582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 txBox="1"/>
          <p:nvPr/>
        </p:nvSpPr>
        <p:spPr>
          <a:xfrm>
            <a:off x="6305967" y="4054481"/>
            <a:ext cx="901065" cy="411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">
              <a:lnSpc>
                <a:spcPct val="114999"/>
              </a:lnSpc>
              <a:spcBef>
                <a:spcPts val="100"/>
              </a:spcBef>
            </a:pPr>
            <a:r>
              <a:rPr lang="en-US" sz="2500" spc="-25" dirty="0" smtClean="0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</TotalTime>
  <Words>1657</Words>
  <Application>Microsoft Office PowerPoint</Application>
  <PresentationFormat>Custom</PresentationFormat>
  <Paragraphs>196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Century Gothic</vt:lpstr>
      <vt:lpstr>DejaVu Serif</vt:lpstr>
      <vt:lpstr>Trebuchet MS</vt:lpstr>
      <vt:lpstr>Verdana</vt:lpstr>
      <vt:lpstr>Wingdings 3</vt:lpstr>
      <vt:lpstr>Ion Boardroom</vt:lpstr>
      <vt:lpstr>SpaceX Falcon-9 First stage landing prediction</vt:lpstr>
      <vt:lpstr>Executive Summary</vt:lpstr>
      <vt:lpstr>Executive Summary</vt:lpstr>
      <vt:lpstr>Introduction</vt:lpstr>
      <vt:lpstr>FALCON 9 ROCKETS</vt:lpstr>
      <vt:lpstr>PowerPoint Presentation</vt:lpstr>
      <vt:lpstr>Methodology</vt:lpstr>
      <vt:lpstr>PowerPoint Presentation</vt:lpstr>
      <vt:lpstr>Data Collection</vt:lpstr>
      <vt:lpstr>Data Collection - SpaceX API</vt:lpstr>
      <vt:lpstr>Data Wrangling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Interactive Visual Analytics with Folium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PowerPoint Presentation</vt:lpstr>
      <vt:lpstr>ConcluSion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Siyah ve Beyaz Gri Modüler Soyut Strateji Sunumu İşletme Sunumu</dc:title>
  <dc:creator>Fatih Ilhan</dc:creator>
  <cp:keywords>DAFkd2u-uIE,BAFj9Zmbb0w</cp:keywords>
  <cp:lastModifiedBy>Microsoft account</cp:lastModifiedBy>
  <cp:revision>4</cp:revision>
  <dcterms:created xsi:type="dcterms:W3CDTF">2024-10-18T14:12:04Z</dcterms:created>
  <dcterms:modified xsi:type="dcterms:W3CDTF">2024-10-18T14:45:30Z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2023-05-31T00:00:00Z</vt:filetime>
  </property>
  <property fmtid="{D5CDD505-2E9C-101B-9397-08002B2CF9AE}" pid="3" name="Creator">
    <vt:lpwstr>Canva</vt:lpwstr>
  </property>
  <property fmtid="{D5CDD505-2E9C-101B-9397-08002B2CF9AE}" pid="4" name="LastSaved">
    <vt:filetime>2024-10-18T00:00:00Z</vt:filetime>
  </property>
  <property fmtid="{D5CDD505-2E9C-101B-9397-08002B2CF9AE}" pid="5" name="Producer">
    <vt:lpwstr>3-Heights(TM) PDF Security Shell 4.8.25.2 (http://www.pdf-tools.com)</vt:lpwstr>
  </property>
</Properties>
</file>